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oc" ContentType="application/msword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notesMasterIdLst>
    <p:notesMasterId r:id="rId62"/>
  </p:notesMasterIdLst>
  <p:sldIdLst>
    <p:sldId id="441" r:id="rId2"/>
    <p:sldId id="371" r:id="rId3"/>
    <p:sldId id="370" r:id="rId4"/>
    <p:sldId id="374" r:id="rId5"/>
    <p:sldId id="373" r:id="rId6"/>
    <p:sldId id="440" r:id="rId7"/>
    <p:sldId id="375" r:id="rId8"/>
    <p:sldId id="384" r:id="rId9"/>
    <p:sldId id="376" r:id="rId10"/>
    <p:sldId id="377" r:id="rId11"/>
    <p:sldId id="378" r:id="rId12"/>
    <p:sldId id="379" r:id="rId13"/>
    <p:sldId id="380" r:id="rId14"/>
    <p:sldId id="381" r:id="rId15"/>
    <p:sldId id="382" r:id="rId16"/>
    <p:sldId id="383" r:id="rId17"/>
    <p:sldId id="385" r:id="rId18"/>
    <p:sldId id="386" r:id="rId19"/>
    <p:sldId id="387" r:id="rId20"/>
    <p:sldId id="388" r:id="rId21"/>
    <p:sldId id="389" r:id="rId22"/>
    <p:sldId id="390" r:id="rId23"/>
    <p:sldId id="391" r:id="rId24"/>
    <p:sldId id="393" r:id="rId25"/>
    <p:sldId id="394" r:id="rId26"/>
    <p:sldId id="395" r:id="rId27"/>
    <p:sldId id="396" r:id="rId28"/>
    <p:sldId id="397" r:id="rId29"/>
    <p:sldId id="398" r:id="rId30"/>
    <p:sldId id="399" r:id="rId31"/>
    <p:sldId id="424" r:id="rId32"/>
    <p:sldId id="425" r:id="rId33"/>
    <p:sldId id="426" r:id="rId34"/>
    <p:sldId id="427" r:id="rId35"/>
    <p:sldId id="428" r:id="rId36"/>
    <p:sldId id="429" r:id="rId37"/>
    <p:sldId id="430" r:id="rId38"/>
    <p:sldId id="400" r:id="rId39"/>
    <p:sldId id="401" r:id="rId40"/>
    <p:sldId id="402" r:id="rId41"/>
    <p:sldId id="403" r:id="rId42"/>
    <p:sldId id="404" r:id="rId43"/>
    <p:sldId id="405" r:id="rId44"/>
    <p:sldId id="406" r:id="rId45"/>
    <p:sldId id="407" r:id="rId46"/>
    <p:sldId id="408" r:id="rId47"/>
    <p:sldId id="409" r:id="rId48"/>
    <p:sldId id="410" r:id="rId49"/>
    <p:sldId id="411" r:id="rId50"/>
    <p:sldId id="412" r:id="rId51"/>
    <p:sldId id="413" r:id="rId52"/>
    <p:sldId id="438" r:id="rId53"/>
    <p:sldId id="439" r:id="rId54"/>
    <p:sldId id="431" r:id="rId55"/>
    <p:sldId id="432" r:id="rId56"/>
    <p:sldId id="433" r:id="rId57"/>
    <p:sldId id="434" r:id="rId58"/>
    <p:sldId id="435" r:id="rId59"/>
    <p:sldId id="416" r:id="rId60"/>
    <p:sldId id="436" r:id="rId61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FF6699"/>
    <a:srgbClr val="CC3399"/>
    <a:srgbClr val="FF6600"/>
    <a:srgbClr val="FFFFFF"/>
    <a:srgbClr val="339933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3" autoAdjust="0"/>
    <p:restoredTop sz="94649" autoAdjust="0"/>
  </p:normalViewPr>
  <p:slideViewPr>
    <p:cSldViewPr>
      <p:cViewPr varScale="1">
        <p:scale>
          <a:sx n="65" d="100"/>
          <a:sy n="65" d="100"/>
        </p:scale>
        <p:origin x="1532" y="48"/>
      </p:cViewPr>
      <p:guideLst>
        <p:guide orient="horz" pos="2205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0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image" Target="../media/image4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image" Target="../media/image34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image" Target="../media/image3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image" Target="../media/image41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image" Target="../media/image44.wmf"/></Relationships>
</file>

<file path=ppt/drawings/_rels/vmlDrawing14.v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1.wmf"/><Relationship Id="rId7" Type="http://schemas.openxmlformats.org/officeDocument/2006/relationships/image" Target="../media/image55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Relationship Id="rId6" Type="http://schemas.openxmlformats.org/officeDocument/2006/relationships/image" Target="../media/image54.wmf"/><Relationship Id="rId5" Type="http://schemas.openxmlformats.org/officeDocument/2006/relationships/image" Target="../media/image53.wmf"/><Relationship Id="rId10" Type="http://schemas.openxmlformats.org/officeDocument/2006/relationships/image" Target="../media/image58.emf"/><Relationship Id="rId4" Type="http://schemas.openxmlformats.org/officeDocument/2006/relationships/image" Target="../media/image52.wmf"/><Relationship Id="rId9" Type="http://schemas.openxmlformats.org/officeDocument/2006/relationships/image" Target="../media/image57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png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4" Type="http://schemas.openxmlformats.org/officeDocument/2006/relationships/image" Target="../media/image63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9.emf"/><Relationship Id="rId1" Type="http://schemas.openxmlformats.org/officeDocument/2006/relationships/image" Target="../media/image68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image" Target="../media/image72.w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3.emf"/><Relationship Id="rId1" Type="http://schemas.openxmlformats.org/officeDocument/2006/relationships/image" Target="../media/image82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6.emf"/><Relationship Id="rId1" Type="http://schemas.openxmlformats.org/officeDocument/2006/relationships/image" Target="../media/image85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9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5" Type="http://schemas.openxmlformats.org/officeDocument/2006/relationships/image" Target="../media/image91.wmf"/><Relationship Id="rId4" Type="http://schemas.openxmlformats.org/officeDocument/2006/relationships/image" Target="../media/image90.wmf"/></Relationships>
</file>

<file path=ppt/drawings/_rels/vmlDrawing31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wmf"/><Relationship Id="rId2" Type="http://schemas.openxmlformats.org/officeDocument/2006/relationships/image" Target="../media/image93.wmf"/><Relationship Id="rId1" Type="http://schemas.openxmlformats.org/officeDocument/2006/relationships/image" Target="../media/image92.wmf"/><Relationship Id="rId5" Type="http://schemas.openxmlformats.org/officeDocument/2006/relationships/image" Target="../media/image96.wmf"/><Relationship Id="rId4" Type="http://schemas.openxmlformats.org/officeDocument/2006/relationships/image" Target="../media/image95.wmf"/></Relationships>
</file>

<file path=ppt/drawings/_rels/vmlDrawing32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wmf"/><Relationship Id="rId2" Type="http://schemas.openxmlformats.org/officeDocument/2006/relationships/image" Target="../media/image97.wmf"/><Relationship Id="rId1" Type="http://schemas.openxmlformats.org/officeDocument/2006/relationships/image" Target="../media/image92.wmf"/><Relationship Id="rId4" Type="http://schemas.openxmlformats.org/officeDocument/2006/relationships/image" Target="../media/image99.w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3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wmf"/><Relationship Id="rId2" Type="http://schemas.openxmlformats.org/officeDocument/2006/relationships/image" Target="../media/image103.wmf"/><Relationship Id="rId1" Type="http://schemas.openxmlformats.org/officeDocument/2006/relationships/image" Target="../media/image102.wmf"/><Relationship Id="rId5" Type="http://schemas.openxmlformats.org/officeDocument/2006/relationships/image" Target="../media/image84.emf"/><Relationship Id="rId4" Type="http://schemas.openxmlformats.org/officeDocument/2006/relationships/image" Target="../media/image86.emf"/></Relationships>
</file>

<file path=ppt/drawings/_rels/vmlDrawing3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emf"/><Relationship Id="rId1" Type="http://schemas.openxmlformats.org/officeDocument/2006/relationships/image" Target="../media/image105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emf"/><Relationship Id="rId1" Type="http://schemas.openxmlformats.org/officeDocument/2006/relationships/image" Target="../media/image107.w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image" Target="../media/image114.wmf"/><Relationship Id="rId1" Type="http://schemas.openxmlformats.org/officeDocument/2006/relationships/image" Target="../media/image113.wmf"/><Relationship Id="rId5" Type="http://schemas.openxmlformats.org/officeDocument/2006/relationships/image" Target="../media/image111.emf"/><Relationship Id="rId4" Type="http://schemas.openxmlformats.org/officeDocument/2006/relationships/image" Target="../media/image116.w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8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4.emf"/></Relationships>
</file>

<file path=ppt/drawings/_rels/vmlDrawing4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wmf"/><Relationship Id="rId1" Type="http://schemas.openxmlformats.org/officeDocument/2006/relationships/image" Target="../media/image131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image" Target="../media/image15.wmf"/><Relationship Id="rId1" Type="http://schemas.openxmlformats.org/officeDocument/2006/relationships/image" Target="../media/image14.e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image" Target="../media/image20.wmf"/><Relationship Id="rId1" Type="http://schemas.openxmlformats.org/officeDocument/2006/relationships/image" Target="../media/image19.wmf"/><Relationship Id="rId6" Type="http://schemas.openxmlformats.org/officeDocument/2006/relationships/image" Target="../media/image24.wmf"/><Relationship Id="rId5" Type="http://schemas.openxmlformats.org/officeDocument/2006/relationships/image" Target="../media/image23.wmf"/><Relationship Id="rId4" Type="http://schemas.openxmlformats.org/officeDocument/2006/relationships/image" Target="../media/image22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image" Target="../media/image3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>
            <a:extLst>
              <a:ext uri="{FF2B5EF4-FFF2-40B4-BE49-F238E27FC236}">
                <a16:creationId xmlns:a16="http://schemas.microsoft.com/office/drawing/2014/main" id="{09C9B4F1-071F-4499-A55B-8F20AA37346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15A50461-5F0A-42E7-90C4-0258BF5268D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B6635910-3B5B-4314-8178-9BEF4F18720D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78853" name="Rectangle 5">
            <a:extLst>
              <a:ext uri="{FF2B5EF4-FFF2-40B4-BE49-F238E27FC236}">
                <a16:creationId xmlns:a16="http://schemas.microsoft.com/office/drawing/2014/main" id="{AFDD61E3-5B9E-407B-94AD-56124EF68407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78854" name="Rectangle 6">
            <a:extLst>
              <a:ext uri="{FF2B5EF4-FFF2-40B4-BE49-F238E27FC236}">
                <a16:creationId xmlns:a16="http://schemas.microsoft.com/office/drawing/2014/main" id="{F405E0DE-9A79-496C-B1A3-00F960AB0F2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spcBef>
                <a:spcPct val="50000"/>
              </a:spcBef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8855" name="Rectangle 7">
            <a:extLst>
              <a:ext uri="{FF2B5EF4-FFF2-40B4-BE49-F238E27FC236}">
                <a16:creationId xmlns:a16="http://schemas.microsoft.com/office/drawing/2014/main" id="{7309FFFE-6506-40E4-AF88-FBDB729F610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50000"/>
              </a:spcBef>
              <a:defRPr kumimoji="1"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fld id="{C23258FF-A7D7-48F7-A1E7-F909C2E73BB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23258FF-A7D7-48F7-A1E7-F909C2E73BB4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7028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058A5F9-AE0F-4025-A0B1-7FAD0B19AB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60350"/>
            <a:ext cx="1439863" cy="137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5" descr="IMG_0681-1">
            <a:extLst>
              <a:ext uri="{FF2B5EF4-FFF2-40B4-BE49-F238E27FC236}">
                <a16:creationId xmlns:a16="http://schemas.microsoft.com/office/drawing/2014/main" id="{B461DFCF-F227-46AB-A7F7-0F3BB178819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2708275"/>
            <a:ext cx="3024188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8">
            <a:extLst>
              <a:ext uri="{FF2B5EF4-FFF2-40B4-BE49-F238E27FC236}">
                <a16:creationId xmlns:a16="http://schemas.microsoft.com/office/drawing/2014/main" id="{58D2B78E-1F41-4AAE-AF43-9E385C27B36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555875" y="260350"/>
            <a:ext cx="5976938" cy="155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9900FF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imes New Roman" panose="02020603050405020304" pitchFamily="18" charset="0"/>
                <a:ea typeface="隶书" panose="02010509060101010101" pitchFamily="49" charset="-122"/>
              </a:rPr>
              <a:t>第二讲 半导体二极管及常用二极管电路</a:t>
            </a:r>
          </a:p>
        </p:txBody>
      </p:sp>
      <p:sp>
        <p:nvSpPr>
          <p:cNvPr id="5" name="Text Box 9">
            <a:extLst>
              <a:ext uri="{FF2B5EF4-FFF2-40B4-BE49-F238E27FC236}">
                <a16:creationId xmlns:a16="http://schemas.microsoft.com/office/drawing/2014/main" id="{F6B3DE43-4281-45E6-AA87-B309BF20E5A9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879850" y="2105025"/>
            <a:ext cx="47244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Clr>
                <a:srgbClr val="0033CC"/>
              </a:buClr>
              <a:buFont typeface="Wingdings" panose="05000000000000000000" pitchFamily="2" charset="2"/>
              <a:buNone/>
              <a:defRPr/>
            </a:pP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</a:rPr>
              <a:t>2.1</a:t>
            </a:r>
            <a:r>
              <a:rPr kumimoji="1" lang="en-US" altLang="zh-CN" sz="2400" b="1">
                <a:solidFill>
                  <a:srgbClr val="FFFFFF"/>
                </a:solidFill>
                <a:latin typeface="宋体" panose="02010600030101010101" pitchFamily="2" charset="-122"/>
              </a:rPr>
              <a:t> PN</a:t>
            </a:r>
            <a:r>
              <a:rPr kumimoji="1" lang="zh-CN" altLang="en-US" sz="2400" b="1">
                <a:solidFill>
                  <a:srgbClr val="FFFFFF"/>
                </a:solidFill>
                <a:latin typeface="宋体" panose="02010600030101010101" pitchFamily="2" charset="-122"/>
              </a:rPr>
              <a:t>结的形成及特性</a:t>
            </a:r>
          </a:p>
          <a:p>
            <a:pPr algn="just" eaLnBrk="1" hangingPunct="1">
              <a:spcBef>
                <a:spcPct val="50000"/>
              </a:spcBef>
              <a:buClr>
                <a:srgbClr val="0033CC"/>
              </a:buClr>
              <a:buFont typeface="Wingdings" panose="05000000000000000000" pitchFamily="2" charset="2"/>
              <a:buNone/>
              <a:defRPr/>
            </a:pP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</a:rPr>
              <a:t>2.2</a:t>
            </a:r>
            <a:r>
              <a:rPr kumimoji="1" lang="en-US" altLang="zh-CN" sz="2400" b="1">
                <a:solidFill>
                  <a:srgbClr val="FFFFFF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>
                <a:solidFill>
                  <a:srgbClr val="FFFFFF"/>
                </a:solidFill>
                <a:latin typeface="宋体" panose="02010600030101010101" pitchFamily="2" charset="-122"/>
              </a:rPr>
              <a:t>半导体二极管</a:t>
            </a:r>
          </a:p>
          <a:p>
            <a:pPr algn="just" eaLnBrk="1" hangingPunct="1">
              <a:spcBef>
                <a:spcPct val="50000"/>
              </a:spcBef>
              <a:buClr>
                <a:srgbClr val="0033CC"/>
              </a:buClr>
              <a:buFont typeface="Wingdings" panose="05000000000000000000" pitchFamily="2" charset="2"/>
              <a:buNone/>
              <a:defRPr/>
            </a:pP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</a:rPr>
              <a:t>2.3</a:t>
            </a:r>
            <a:r>
              <a:rPr kumimoji="1" lang="en-US" altLang="zh-CN" sz="2400" b="1">
                <a:solidFill>
                  <a:srgbClr val="FFFFFF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>
                <a:solidFill>
                  <a:srgbClr val="FFFFFF"/>
                </a:solidFill>
                <a:latin typeface="宋体" panose="02010600030101010101" pitchFamily="2" charset="-122"/>
              </a:rPr>
              <a:t>二极管的常用模型和分析方法</a:t>
            </a:r>
          </a:p>
          <a:p>
            <a:pPr algn="just" eaLnBrk="1" hangingPunct="1">
              <a:spcBef>
                <a:spcPct val="50000"/>
              </a:spcBef>
              <a:buClr>
                <a:srgbClr val="0033CC"/>
              </a:buClr>
              <a:buFont typeface="Wingdings" panose="05000000000000000000" pitchFamily="2" charset="2"/>
              <a:buNone/>
              <a:defRPr/>
            </a:pP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</a:rPr>
              <a:t>2.4</a:t>
            </a:r>
            <a:r>
              <a:rPr kumimoji="1" lang="en-US" altLang="zh-CN" sz="2400" b="1">
                <a:solidFill>
                  <a:srgbClr val="FFFFFF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>
                <a:solidFill>
                  <a:srgbClr val="FFFFFF"/>
                </a:solidFill>
                <a:latin typeface="宋体" panose="02010600030101010101" pitchFamily="2" charset="-122"/>
              </a:rPr>
              <a:t>稳压二极管</a:t>
            </a:r>
          </a:p>
          <a:p>
            <a:pPr algn="just" eaLnBrk="1" hangingPunct="1">
              <a:spcBef>
                <a:spcPct val="50000"/>
              </a:spcBef>
              <a:buClr>
                <a:srgbClr val="0033CC"/>
              </a:buClr>
              <a:buFont typeface="Wingdings" panose="05000000000000000000" pitchFamily="2" charset="2"/>
              <a:buNone/>
              <a:defRPr/>
            </a:pPr>
            <a:r>
              <a:rPr kumimoji="1" lang="en-US" altLang="zh-CN" sz="2400" b="1">
                <a:solidFill>
                  <a:srgbClr val="FFFFFF"/>
                </a:solidFill>
                <a:latin typeface="Times New Roman" panose="02020603050405020304" pitchFamily="18" charset="0"/>
              </a:rPr>
              <a:t>2.5</a:t>
            </a:r>
            <a:r>
              <a:rPr kumimoji="1" lang="en-US" altLang="zh-CN" sz="2400" b="1">
                <a:solidFill>
                  <a:srgbClr val="FFFFFF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400" b="1">
                <a:solidFill>
                  <a:srgbClr val="FFFFFF"/>
                </a:solidFill>
                <a:latin typeface="宋体" panose="02010600030101010101" pitchFamily="2" charset="-122"/>
              </a:rPr>
              <a:t>常用二极管电路</a:t>
            </a:r>
          </a:p>
        </p:txBody>
      </p:sp>
      <p:sp>
        <p:nvSpPr>
          <p:cNvPr id="6" name="Text Box 10">
            <a:extLst>
              <a:ext uri="{FF2B5EF4-FFF2-40B4-BE49-F238E27FC236}">
                <a16:creationId xmlns:a16="http://schemas.microsoft.com/office/drawing/2014/main" id="{626C2154-E37A-4E9D-9667-6054977A0A5A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3111500" y="5445125"/>
            <a:ext cx="292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defRPr/>
            </a:pPr>
            <a:r>
              <a:rPr kumimoji="1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阅读：教材 第</a:t>
            </a:r>
            <a:r>
              <a:rPr kumimoji="1" lang="en-US" altLang="zh-CN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2</a:t>
            </a:r>
            <a:r>
              <a:rPr kumimoji="1" lang="zh-CN" altLang="en-US" sz="2400" b="1">
                <a:solidFill>
                  <a:srgbClr val="0000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宋体" panose="02010600030101010101" pitchFamily="2" charset="-122"/>
              </a:rPr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51780985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38330-26EC-4E9F-A7E9-3F3C892374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1CCFF5F-3B95-4E9C-ACFD-DD0A2F5D23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06938653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D616732-AFFF-495E-940B-3EADBB7C42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0"/>
            <a:ext cx="2057400" cy="617696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080DB4-F221-461C-91A5-736FE2887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0"/>
            <a:ext cx="6019800" cy="6176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9724537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93E6C-4AF3-4749-926F-43EC577F0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9A4A00-9AF4-4FC0-B250-46B5F07E6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11">
            <a:extLst>
              <a:ext uri="{FF2B5EF4-FFF2-40B4-BE49-F238E27FC236}">
                <a16:creationId xmlns:a16="http://schemas.microsoft.com/office/drawing/2014/main" id="{98F9168A-31EB-4E5D-97F8-210336B33D35}"/>
              </a:ext>
            </a:extLst>
          </p:cNvPr>
          <p:cNvSpPr txBox="1">
            <a:spLocks/>
          </p:cNvSpPr>
          <p:nvPr userDrawn="1"/>
        </p:nvSpPr>
        <p:spPr>
          <a:xfrm>
            <a:off x="8515350" y="6583496"/>
            <a:ext cx="653800" cy="27450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fld id="{E28E9A4F-56AB-4F7D-875A-DCCF48852BCF}" type="datetime10">
              <a:rPr lang="zh-CN" altLang="en-US" sz="1400" smtClean="0"/>
              <a:pPr/>
              <a:t>21:55</a:t>
            </a:fld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2223362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DF20B5-FFAD-4462-AD42-27C3A2A9FC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6F8CBED-766E-4D22-8BC2-8390A6D103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9147470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B1E2F4-8A26-44CF-8C83-EC08CCC89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789170-4F10-4180-B8E5-8DDF008401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402A48-C575-4546-BB73-25C8901087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0091858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CF941C-EE66-41C0-A6F4-C531AFDEA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697B2B-45F9-48A6-A640-AFD2E8FFAD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4B63AB6-5288-456F-AB0A-675342B8F0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E24F9C1-4E97-496A-9741-4F7D6474B5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3B9357-6D0F-4A23-B873-77AA6839159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27716184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70DCC2-4930-414B-889D-180A3A411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88543525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14557120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4B6CC3-91E3-49E3-803E-CE1925BE9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D5522D-96B6-4E88-B117-912C257126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52BB366-2F78-460F-95D7-87283CA724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958872706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5E56B-DE2D-4E72-8952-CE5585526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1AA960-F5AF-4666-804D-45837101639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688D7F-C522-40CD-A230-A2EB745E2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1744926763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White"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1CBD4FEC-C9CF-4381-98D5-645A456FA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765175"/>
          </a:xfrm>
          <a:prstGeom prst="rect">
            <a:avLst/>
          </a:prstGeom>
          <a:gradFill rotWithShape="1">
            <a:gsLst>
              <a:gs pos="0">
                <a:srgbClr val="6A8496"/>
              </a:gs>
              <a:gs pos="100000">
                <a:srgbClr val="FFFFFF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endParaRPr lang="zh-CN" altLang="en-US"/>
          </a:p>
        </p:txBody>
      </p:sp>
      <p:pic>
        <p:nvPicPr>
          <p:cNvPr id="1027" name="Picture 3">
            <a:extLst>
              <a:ext uri="{FF2B5EF4-FFF2-40B4-BE49-F238E27FC236}">
                <a16:creationId xmlns:a16="http://schemas.microsoft.com/office/drawing/2014/main" id="{2E367404-8697-46CA-ACAD-614FB8515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6913" y="0"/>
            <a:ext cx="827087" cy="790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4">
            <a:extLst>
              <a:ext uri="{FF2B5EF4-FFF2-40B4-BE49-F238E27FC236}">
                <a16:creationId xmlns:a16="http://schemas.microsoft.com/office/drawing/2014/main" id="{1D1F1CAC-5C46-49E9-8017-2C97934191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</p:sldLayoutIdLst>
  <p:transition>
    <p:fade/>
  </p:transition>
  <p:hf sldNum="0" hdr="0" ft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rgbClr val="0000FF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Arial" panose="020B0604020202020204" pitchFamily="34" charset="0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Arial" panose="020B0604020202020204" pitchFamily="34" charset="0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Arial" panose="020B0604020202020204" pitchFamily="34" charset="0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Arial" panose="020B0604020202020204" pitchFamily="34" charset="0"/>
          <a:ea typeface="黑体" panose="02010609060101010101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Arial" panose="020B0604020202020204" pitchFamily="34" charset="0"/>
          <a:ea typeface="黑体" panose="02010609060101010101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Arial" panose="020B0604020202020204" pitchFamily="34" charset="0"/>
          <a:ea typeface="黑体" panose="02010609060101010101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Arial" panose="020B0604020202020204" pitchFamily="34" charset="0"/>
          <a:ea typeface="黑体" panose="02010609060101010101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0000FF"/>
          </a:solidFill>
          <a:latin typeface="Arial" panose="020B0604020202020204" pitchFamily="34" charset="0"/>
          <a:ea typeface="黑体" panose="02010609060101010101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13" Type="http://schemas.openxmlformats.org/officeDocument/2006/relationships/image" Target="../media/image22.wmf"/><Relationship Id="rId3" Type="http://schemas.openxmlformats.org/officeDocument/2006/relationships/oleObject" Target="../embeddings/oleObject11.bin"/><Relationship Id="rId7" Type="http://schemas.openxmlformats.org/officeDocument/2006/relationships/oleObject" Target="../embeddings/oleObject13.bin"/><Relationship Id="rId12" Type="http://schemas.openxmlformats.org/officeDocument/2006/relationships/oleObject" Target="../embeddings/oleObject14.bin"/><Relationship Id="rId17" Type="http://schemas.openxmlformats.org/officeDocument/2006/relationships/image" Target="../media/image24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17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20.wmf"/><Relationship Id="rId11" Type="http://schemas.openxmlformats.org/officeDocument/2006/relationships/image" Target="../media/image22.wmf"/><Relationship Id="rId5" Type="http://schemas.openxmlformats.org/officeDocument/2006/relationships/oleObject" Target="../embeddings/oleObject12.bin"/><Relationship Id="rId15" Type="http://schemas.openxmlformats.org/officeDocument/2006/relationships/image" Target="../media/image23.wmf"/><Relationship Id="rId10" Type="http://schemas.openxmlformats.org/officeDocument/2006/relationships/oleObject" Target="../embeddings/oleObject14.bin"/><Relationship Id="rId4" Type="http://schemas.openxmlformats.org/officeDocument/2006/relationships/image" Target="../media/image19.wmf"/><Relationship Id="rId9" Type="http://schemas.openxmlformats.org/officeDocument/2006/relationships/image" Target="../media/image25.png"/><Relationship Id="rId14" Type="http://schemas.openxmlformats.org/officeDocument/2006/relationships/oleObject" Target="../embeddings/oleObject16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3.emf"/><Relationship Id="rId2" Type="http://schemas.openxmlformats.org/officeDocument/2006/relationships/vmlDrawing" Target="../drawings/vmlDrawing9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32.wmf"/><Relationship Id="rId4" Type="http://schemas.openxmlformats.org/officeDocument/2006/relationships/oleObject" Target="../embeddings/oleObject20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5.emf"/><Relationship Id="rId2" Type="http://schemas.openxmlformats.org/officeDocument/2006/relationships/vmlDrawing" Target="../drawings/vmlDrawing10.vml"/><Relationship Id="rId1" Type="http://schemas.openxmlformats.org/officeDocument/2006/relationships/themeOverride" Target="../theme/themeOverride2.x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4.wmf"/><Relationship Id="rId4" Type="http://schemas.openxmlformats.org/officeDocument/2006/relationships/oleObject" Target="../embeddings/oleObject22.bin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e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39.e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38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oleObject" Target="../embeddings/oleObject27.bin"/><Relationship Id="rId7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2.e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41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oleObject" Target="../embeddings/oleObject30.bin"/><Relationship Id="rId7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31.bin"/><Relationship Id="rId10" Type="http://schemas.openxmlformats.org/officeDocument/2006/relationships/image" Target="../media/image48.png"/><Relationship Id="rId4" Type="http://schemas.openxmlformats.org/officeDocument/2006/relationships/image" Target="../media/image44.wmf"/><Relationship Id="rId9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wmf"/><Relationship Id="rId13" Type="http://schemas.openxmlformats.org/officeDocument/2006/relationships/oleObject" Target="../embeddings/oleObject38.bin"/><Relationship Id="rId18" Type="http://schemas.openxmlformats.org/officeDocument/2006/relationships/image" Target="../media/image56.emf"/><Relationship Id="rId3" Type="http://schemas.openxmlformats.org/officeDocument/2006/relationships/oleObject" Target="../embeddings/oleObject33.bin"/><Relationship Id="rId21" Type="http://schemas.openxmlformats.org/officeDocument/2006/relationships/oleObject" Target="../embeddings/oleObject42.bin"/><Relationship Id="rId7" Type="http://schemas.openxmlformats.org/officeDocument/2006/relationships/oleObject" Target="../embeddings/oleObject35.bin"/><Relationship Id="rId12" Type="http://schemas.openxmlformats.org/officeDocument/2006/relationships/image" Target="../media/image53.wmf"/><Relationship Id="rId17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5.wmf"/><Relationship Id="rId20" Type="http://schemas.openxmlformats.org/officeDocument/2006/relationships/image" Target="../media/image57.emf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0.wmf"/><Relationship Id="rId11" Type="http://schemas.openxmlformats.org/officeDocument/2006/relationships/oleObject" Target="../embeddings/oleObject37.bin"/><Relationship Id="rId5" Type="http://schemas.openxmlformats.org/officeDocument/2006/relationships/oleObject" Target="../embeddings/oleObject34.bin"/><Relationship Id="rId15" Type="http://schemas.openxmlformats.org/officeDocument/2006/relationships/oleObject" Target="../embeddings/oleObject39.bin"/><Relationship Id="rId10" Type="http://schemas.openxmlformats.org/officeDocument/2006/relationships/image" Target="../media/image52.wmf"/><Relationship Id="rId19" Type="http://schemas.openxmlformats.org/officeDocument/2006/relationships/oleObject" Target="../embeddings/oleObject41.bin"/><Relationship Id="rId4" Type="http://schemas.openxmlformats.org/officeDocument/2006/relationships/image" Target="../media/image49.wmf"/><Relationship Id="rId9" Type="http://schemas.openxmlformats.org/officeDocument/2006/relationships/oleObject" Target="../embeddings/oleObject36.bin"/><Relationship Id="rId14" Type="http://schemas.openxmlformats.org/officeDocument/2006/relationships/image" Target="../media/image54.wmf"/><Relationship Id="rId22" Type="http://schemas.openxmlformats.org/officeDocument/2006/relationships/image" Target="../media/image5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oleObject" Target="../embeddings/oleObject44.bin"/><Relationship Id="rId7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1.wmf"/><Relationship Id="rId5" Type="http://schemas.openxmlformats.org/officeDocument/2006/relationships/oleObject" Target="../embeddings/oleObject45.bin"/><Relationship Id="rId10" Type="http://schemas.openxmlformats.org/officeDocument/2006/relationships/image" Target="../media/image63.emf"/><Relationship Id="rId4" Type="http://schemas.openxmlformats.org/officeDocument/2006/relationships/image" Target="../media/image60.wmf"/><Relationship Id="rId9" Type="http://schemas.openxmlformats.org/officeDocument/2006/relationships/oleObject" Target="../embeddings/oleObject47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62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5.emf"/><Relationship Id="rId5" Type="http://schemas.openxmlformats.org/officeDocument/2006/relationships/oleObject" Target="../embeddings/oleObject49.bin"/><Relationship Id="rId4" Type="http://schemas.openxmlformats.org/officeDocument/2006/relationships/image" Target="../media/image64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67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6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emf"/><Relationship Id="rId2" Type="http://schemas.openxmlformats.org/officeDocument/2006/relationships/vmlDrawing" Target="../drawings/vmlDrawing20.vml"/><Relationship Id="rId1" Type="http://schemas.openxmlformats.org/officeDocument/2006/relationships/themeOverride" Target="../theme/themeOverride3.x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68.wmf"/><Relationship Id="rId4" Type="http://schemas.openxmlformats.org/officeDocument/2006/relationships/oleObject" Target="../embeddings/oleObject52.bin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71.w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70.w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e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png"/><Relationship Id="rId4" Type="http://schemas.openxmlformats.org/officeDocument/2006/relationships/image" Target="../media/image4.emf"/><Relationship Id="rId9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3.png"/><Relationship Id="rId5" Type="http://schemas.openxmlformats.org/officeDocument/2006/relationships/oleObject" Target="../embeddings/oleObject58.bin"/><Relationship Id="rId4" Type="http://schemas.openxmlformats.org/officeDocument/2006/relationships/image" Target="../media/image72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74.e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76.w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75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80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81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83.emf"/><Relationship Id="rId5" Type="http://schemas.openxmlformats.org/officeDocument/2006/relationships/oleObject" Target="../embeddings/oleObject66.bin"/><Relationship Id="rId4" Type="http://schemas.openxmlformats.org/officeDocument/2006/relationships/image" Target="../media/image82.w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84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9.e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86.emf"/><Relationship Id="rId5" Type="http://schemas.openxmlformats.org/officeDocument/2006/relationships/oleObject" Target="../embeddings/oleObject69.bin"/><Relationship Id="rId4" Type="http://schemas.openxmlformats.org/officeDocument/2006/relationships/image" Target="../media/image85.w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wmf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91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88.w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71.bin"/><Relationship Id="rId10" Type="http://schemas.openxmlformats.org/officeDocument/2006/relationships/image" Target="../media/image90.wmf"/><Relationship Id="rId4" Type="http://schemas.openxmlformats.org/officeDocument/2006/relationships/image" Target="../media/image87.wmf"/><Relationship Id="rId9" Type="http://schemas.openxmlformats.org/officeDocument/2006/relationships/oleObject" Target="../embeddings/oleObject73.bin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wmf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12" Type="http://schemas.openxmlformats.org/officeDocument/2006/relationships/image" Target="../media/image9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93.wmf"/><Relationship Id="rId11" Type="http://schemas.openxmlformats.org/officeDocument/2006/relationships/oleObject" Target="../embeddings/oleObject79.bin"/><Relationship Id="rId5" Type="http://schemas.openxmlformats.org/officeDocument/2006/relationships/oleObject" Target="../embeddings/oleObject76.bin"/><Relationship Id="rId10" Type="http://schemas.openxmlformats.org/officeDocument/2006/relationships/image" Target="../media/image95.wmf"/><Relationship Id="rId4" Type="http://schemas.openxmlformats.org/officeDocument/2006/relationships/image" Target="../media/image92.wmf"/><Relationship Id="rId9" Type="http://schemas.openxmlformats.org/officeDocument/2006/relationships/oleObject" Target="../embeddings/oleObject78.bin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wmf"/><Relationship Id="rId3" Type="http://schemas.openxmlformats.org/officeDocument/2006/relationships/oleObject" Target="../embeddings/oleObject80.bin"/><Relationship Id="rId7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81.bin"/><Relationship Id="rId10" Type="http://schemas.openxmlformats.org/officeDocument/2006/relationships/image" Target="../media/image99.wmf"/><Relationship Id="rId4" Type="http://schemas.openxmlformats.org/officeDocument/2006/relationships/image" Target="../media/image92.wmf"/><Relationship Id="rId9" Type="http://schemas.openxmlformats.org/officeDocument/2006/relationships/oleObject" Target="../embeddings/oleObject83.bin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85.bin"/><Relationship Id="rId4" Type="http://schemas.openxmlformats.org/officeDocument/2006/relationships/image" Target="../media/image100.w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wmf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84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03.wmf"/><Relationship Id="rId11" Type="http://schemas.openxmlformats.org/officeDocument/2006/relationships/oleObject" Target="../embeddings/oleObject90.bin"/><Relationship Id="rId5" Type="http://schemas.openxmlformats.org/officeDocument/2006/relationships/oleObject" Target="../embeddings/oleObject87.bin"/><Relationship Id="rId10" Type="http://schemas.openxmlformats.org/officeDocument/2006/relationships/image" Target="../media/image86.emf"/><Relationship Id="rId4" Type="http://schemas.openxmlformats.org/officeDocument/2006/relationships/image" Target="../media/image102.wmf"/><Relationship Id="rId9" Type="http://schemas.openxmlformats.org/officeDocument/2006/relationships/oleObject" Target="../embeddings/oleObject89.bin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6.emf"/><Relationship Id="rId2" Type="http://schemas.openxmlformats.org/officeDocument/2006/relationships/vmlDrawing" Target="../drawings/vmlDrawing35.vml"/><Relationship Id="rId1" Type="http://schemas.openxmlformats.org/officeDocument/2006/relationships/themeOverride" Target="../theme/themeOverride5.xml"/><Relationship Id="rId6" Type="http://schemas.openxmlformats.org/officeDocument/2006/relationships/oleObject" Target="../embeddings/oleObject92.bin"/><Relationship Id="rId5" Type="http://schemas.openxmlformats.org/officeDocument/2006/relationships/image" Target="../media/image105.emf"/><Relationship Id="rId4" Type="http://schemas.openxmlformats.org/officeDocument/2006/relationships/oleObject" Target="../embeddings/oleObject91.bin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08.emf"/><Relationship Id="rId2" Type="http://schemas.openxmlformats.org/officeDocument/2006/relationships/vmlDrawing" Target="../drawings/vmlDrawing36.vml"/><Relationship Id="rId1" Type="http://schemas.openxmlformats.org/officeDocument/2006/relationships/themeOverride" Target="../theme/themeOverride6.xml"/><Relationship Id="rId6" Type="http://schemas.openxmlformats.org/officeDocument/2006/relationships/oleObject" Target="../embeddings/oleObject94.bin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93.bin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10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0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110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5" Type="http://schemas.openxmlformats.org/officeDocument/2006/relationships/image" Target="../media/image111.emf"/><Relationship Id="rId4" Type="http://schemas.openxmlformats.org/officeDocument/2006/relationships/oleObject" Target="../embeddings/oleObject97.bin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111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wmf"/><Relationship Id="rId3" Type="http://schemas.openxmlformats.org/officeDocument/2006/relationships/oleObject" Target="../embeddings/oleObject99.bin"/><Relationship Id="rId7" Type="http://schemas.openxmlformats.org/officeDocument/2006/relationships/oleObject" Target="../embeddings/oleObject101.bin"/><Relationship Id="rId12" Type="http://schemas.openxmlformats.org/officeDocument/2006/relationships/image" Target="../media/image11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14.wmf"/><Relationship Id="rId11" Type="http://schemas.openxmlformats.org/officeDocument/2006/relationships/oleObject" Target="../embeddings/oleObject103.bin"/><Relationship Id="rId5" Type="http://schemas.openxmlformats.org/officeDocument/2006/relationships/oleObject" Target="../embeddings/oleObject100.bin"/><Relationship Id="rId10" Type="http://schemas.openxmlformats.org/officeDocument/2006/relationships/image" Target="../media/image116.wmf"/><Relationship Id="rId4" Type="http://schemas.openxmlformats.org/officeDocument/2006/relationships/image" Target="../media/image113.wmf"/><Relationship Id="rId9" Type="http://schemas.openxmlformats.org/officeDocument/2006/relationships/oleObject" Target="../embeddings/oleObject102.bin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5" Type="http://schemas.openxmlformats.org/officeDocument/2006/relationships/image" Target="../media/image118.wmf"/><Relationship Id="rId4" Type="http://schemas.openxmlformats.org/officeDocument/2006/relationships/oleObject" Target="../embeddings/oleObject104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5" Type="http://schemas.openxmlformats.org/officeDocument/2006/relationships/image" Target="../media/image125.png"/><Relationship Id="rId4" Type="http://schemas.openxmlformats.org/officeDocument/2006/relationships/image" Target="../media/image124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7" Type="http://schemas.openxmlformats.org/officeDocument/2006/relationships/image" Target="../media/image13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32.wmf"/><Relationship Id="rId5" Type="http://schemas.openxmlformats.org/officeDocument/2006/relationships/oleObject" Target="../embeddings/oleObject107.bin"/><Relationship Id="rId4" Type="http://schemas.openxmlformats.org/officeDocument/2006/relationships/image" Target="../media/image131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1.w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file:///J:\eleccai\ElecCAI\bdt2001\bdt2j\lj\images\sign.gif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http://202.116.65.197/eleccai/course/bdt2001/sw/images/PIC00009'.jpg" TargetMode="Externa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oleObject" Target="../embeddings/Microsoft_Word_97_-_2003_Document.doc"/><Relationship Id="rId7" Type="http://schemas.openxmlformats.org/officeDocument/2006/relationships/oleObject" Target="../embeddings/oleObject8.bin"/><Relationship Id="rId12" Type="http://schemas.openxmlformats.org/officeDocument/2006/relationships/image" Target="../media/image1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7.wmf"/><Relationship Id="rId4" Type="http://schemas.openxmlformats.org/officeDocument/2006/relationships/image" Target="../media/image14.emf"/><Relationship Id="rId9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ext Box 3">
            <a:extLst>
              <a:ext uri="{FF2B5EF4-FFF2-40B4-BE49-F238E27FC236}">
                <a16:creationId xmlns:a16="http://schemas.microsoft.com/office/drawing/2014/main" id="{507C0381-0676-42AD-A72E-B6F56FAE58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2.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二极管的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V-I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特性</a:t>
            </a:r>
          </a:p>
        </p:txBody>
      </p:sp>
      <p:grpSp>
        <p:nvGrpSpPr>
          <p:cNvPr id="12291" name="Group 14">
            <a:extLst>
              <a:ext uri="{FF2B5EF4-FFF2-40B4-BE49-F238E27FC236}">
                <a16:creationId xmlns:a16="http://schemas.microsoft.com/office/drawing/2014/main" id="{D201A682-89BA-43AF-AC3C-BE08CC5E02DF}"/>
              </a:ext>
            </a:extLst>
          </p:cNvPr>
          <p:cNvGrpSpPr>
            <a:grpSpLocks/>
          </p:cNvGrpSpPr>
          <p:nvPr/>
        </p:nvGrpSpPr>
        <p:grpSpPr bwMode="auto">
          <a:xfrm>
            <a:off x="1133475" y="1524000"/>
            <a:ext cx="6638925" cy="990600"/>
            <a:chOff x="522" y="1056"/>
            <a:chExt cx="4182" cy="624"/>
          </a:xfrm>
        </p:grpSpPr>
        <p:sp>
          <p:nvSpPr>
            <p:cNvPr id="12306" name="Rectangle 9">
              <a:extLst>
                <a:ext uri="{FF2B5EF4-FFF2-40B4-BE49-F238E27FC236}">
                  <a16:creationId xmlns:a16="http://schemas.microsoft.com/office/drawing/2014/main" id="{F48B6CBE-82E1-44A9-87CD-5153099CDA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2" y="1056"/>
              <a:ext cx="4182" cy="6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30000"/>
                </a:lnSpc>
                <a:spcBef>
                  <a:spcPct val="50000"/>
                </a:spcBef>
              </a:pPr>
              <a:r>
                <a:rPr kumimoji="1" lang="zh-CN" altLang="en-US">
                  <a:latin typeface="宋体" panose="02010600030101010101" pitchFamily="2" charset="-122"/>
                </a:rPr>
                <a:t>例：已知</a:t>
              </a:r>
              <a:r>
                <a:rPr kumimoji="1" lang="en-US" altLang="zh-CN">
                  <a:latin typeface="宋体" panose="02010600030101010101" pitchFamily="2" charset="-122"/>
                </a:rPr>
                <a:t>PN</a:t>
              </a:r>
              <a:r>
                <a:rPr kumimoji="1" lang="zh-CN" altLang="en-US">
                  <a:latin typeface="宋体" panose="02010600030101010101" pitchFamily="2" charset="-122"/>
                </a:rPr>
                <a:t>结在</a:t>
              </a:r>
              <a:r>
                <a:rPr kumimoji="1" lang="en-US" altLang="zh-CN">
                  <a:latin typeface="宋体" panose="02010600030101010101" pitchFamily="2" charset="-122"/>
                </a:rPr>
                <a:t>T=300K</a:t>
              </a:r>
              <a:r>
                <a:rPr kumimoji="1" lang="zh-CN" altLang="en-US">
                  <a:latin typeface="宋体" panose="02010600030101010101" pitchFamily="2" charset="-122"/>
                </a:rPr>
                <a:t>时，         </a:t>
              </a:r>
              <a:r>
                <a:rPr kumimoji="1" lang="en-US" altLang="zh-CN">
                  <a:latin typeface="宋体" panose="02010600030101010101" pitchFamily="2" charset="-122"/>
                </a:rPr>
                <a:t>, m=1,</a:t>
              </a:r>
              <a:r>
                <a:rPr kumimoji="1" lang="zh-CN" altLang="en-US">
                  <a:latin typeface="宋体" panose="02010600030101010101" pitchFamily="2" charset="-122"/>
                </a:rPr>
                <a:t>求   </a:t>
              </a:r>
              <a:br>
                <a:rPr kumimoji="1" lang="zh-CN" altLang="en-US">
                  <a:latin typeface="宋体" panose="02010600030101010101" pitchFamily="2" charset="-122"/>
                </a:rPr>
              </a:br>
              <a:r>
                <a:rPr kumimoji="1" lang="zh-CN" altLang="en-US">
                  <a:latin typeface="宋体" panose="02010600030101010101" pitchFamily="2" charset="-122"/>
                </a:rPr>
                <a:t>   及           时的结电流</a:t>
              </a:r>
              <a:r>
                <a:rPr kumimoji="1" lang="zh-CN" altLang="en-US" b="1">
                  <a:latin typeface="宋体" panose="02010600030101010101" pitchFamily="2" charset="-122"/>
                </a:rPr>
                <a:t>。</a:t>
              </a:r>
            </a:p>
          </p:txBody>
        </p:sp>
        <p:graphicFrame>
          <p:nvGraphicFramePr>
            <p:cNvPr id="12307" name="Object 10">
              <a:extLst>
                <a:ext uri="{FF2B5EF4-FFF2-40B4-BE49-F238E27FC236}">
                  <a16:creationId xmlns:a16="http://schemas.microsoft.com/office/drawing/2014/main" id="{3534E91E-0C6C-4D59-B6CB-C5CC071D63ED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442" y="1188"/>
            <a:ext cx="720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1" name="Equation" r:id="rId3" imgW="736600" imgH="241300" progId="Equation.3">
                    <p:embed/>
                  </p:oleObj>
                </mc:Choice>
                <mc:Fallback>
                  <p:oleObj name="Equation" r:id="rId3" imgW="736600" imgH="241300" progId="Equation.3">
                    <p:embed/>
                    <p:pic>
                      <p:nvPicPr>
                        <p:cNvPr id="0" name="Object 1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42" y="1188"/>
                          <a:ext cx="720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8" name="Object 11">
              <a:extLst>
                <a:ext uri="{FF2B5EF4-FFF2-40B4-BE49-F238E27FC236}">
                  <a16:creationId xmlns:a16="http://schemas.microsoft.com/office/drawing/2014/main" id="{3B1591E3-277A-40EA-B958-36143BDCFE9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82" y="1162"/>
            <a:ext cx="768" cy="23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2" name="Equation" r:id="rId5" imgW="723586" imgH="215806" progId="Equation.3">
                    <p:embed/>
                  </p:oleObj>
                </mc:Choice>
                <mc:Fallback>
                  <p:oleObj name="Equation" r:id="rId5" imgW="723586" imgH="215806" progId="Equation.3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82" y="1162"/>
                          <a:ext cx="768" cy="23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9" name="Object 12">
              <a:extLst>
                <a:ext uri="{FF2B5EF4-FFF2-40B4-BE49-F238E27FC236}">
                  <a16:creationId xmlns:a16="http://schemas.microsoft.com/office/drawing/2014/main" id="{7CBF8513-07A7-4C53-A763-2E4A3C3CC09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0" y="1440"/>
            <a:ext cx="816" cy="21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3" name="Equation" r:id="rId7" imgW="812447" imgH="215806" progId="Equation.3">
                    <p:embed/>
                  </p:oleObj>
                </mc:Choice>
                <mc:Fallback>
                  <p:oleObj name="Equation" r:id="rId7" imgW="812447" imgH="215806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0" y="1440"/>
                          <a:ext cx="816" cy="21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292" name="Rectangle 23">
            <a:extLst>
              <a:ext uri="{FF2B5EF4-FFF2-40B4-BE49-F238E27FC236}">
                <a16:creationId xmlns:a16="http://schemas.microsoft.com/office/drawing/2014/main" id="{DBA4AE1E-5FD0-4F76-A35A-1EDFD1F952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43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3" name="Rectangle 26">
            <a:extLst>
              <a:ext uri="{FF2B5EF4-FFF2-40B4-BE49-F238E27FC236}">
                <a16:creationId xmlns:a16="http://schemas.microsoft.com/office/drawing/2014/main" id="{8649E508-E2F3-4628-B815-4E7C30E0C3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4" name="Rectangle 28">
            <a:extLst>
              <a:ext uri="{FF2B5EF4-FFF2-40B4-BE49-F238E27FC236}">
                <a16:creationId xmlns:a16="http://schemas.microsoft.com/office/drawing/2014/main" id="{8806D3B5-A1A4-46CA-8567-E4F7FDEB27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2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57729" name="Group 33">
            <a:extLst>
              <a:ext uri="{FF2B5EF4-FFF2-40B4-BE49-F238E27FC236}">
                <a16:creationId xmlns:a16="http://schemas.microsoft.com/office/drawing/2014/main" id="{1FF242E4-15DF-462C-9A5D-4419BE8442B3}"/>
              </a:ext>
            </a:extLst>
          </p:cNvPr>
          <p:cNvGrpSpPr>
            <a:grpSpLocks/>
          </p:cNvGrpSpPr>
          <p:nvPr/>
        </p:nvGrpSpPr>
        <p:grpSpPr bwMode="auto">
          <a:xfrm>
            <a:off x="827088" y="2997200"/>
            <a:ext cx="7416800" cy="1106488"/>
            <a:chOff x="521" y="1888"/>
            <a:chExt cx="4672" cy="697"/>
          </a:xfrm>
        </p:grpSpPr>
        <p:sp>
          <p:nvSpPr>
            <p:cNvPr id="12303" name="Text Box 21">
              <a:extLst>
                <a:ext uri="{FF2B5EF4-FFF2-40B4-BE49-F238E27FC236}">
                  <a16:creationId xmlns:a16="http://schemas.microsoft.com/office/drawing/2014/main" id="{C57EC335-7775-4140-8C62-4C2A467A118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21" y="1888"/>
              <a:ext cx="46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>
                  <a:latin typeface="Times New Roman" panose="02020603050405020304" pitchFamily="18" charset="0"/>
                </a:rPr>
                <a:t>解：当                  时，</a:t>
              </a:r>
              <a:r>
                <a:rPr kumimoji="1" lang="en-US" altLang="zh-CN">
                  <a:latin typeface="Times New Roman" panose="02020603050405020304" pitchFamily="18" charset="0"/>
                </a:rPr>
                <a:t>PN</a:t>
              </a:r>
              <a:r>
                <a:rPr kumimoji="1" lang="zh-CN" altLang="en-US">
                  <a:latin typeface="Times New Roman" panose="02020603050405020304" pitchFamily="18" charset="0"/>
                </a:rPr>
                <a:t>结上为正偏压，有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304" name="Object 22">
                  <a:extLst>
                    <a:ext uri="{FF2B5EF4-FFF2-40B4-BE49-F238E27FC236}">
                      <a16:creationId xmlns:a16="http://schemas.microsoft.com/office/drawing/2014/main" id="{AC304E8A-FA9E-4B6F-87E8-26517BB69ED0}"/>
                    </a:ext>
                  </a:extLst>
                </p:cNvPr>
                <p:cNvSpPr txBox="1"/>
                <p:nvPr/>
              </p:nvSpPr>
              <p:spPr bwMode="auto">
                <a:xfrm>
                  <a:off x="1202" y="2160"/>
                  <a:ext cx="3220" cy="425"/>
                </a:xfrm>
                <a:prstGeom prst="rect">
                  <a:avLst/>
                </a:prstGeom>
                <a:noFill/>
                <a:ln>
                  <a:noFill/>
                </a:ln>
                <a:extLst/>
              </p:spPr>
              <p:txBody>
                <a:bodyPr>
                  <a:normAutofit fontScale="85000" lnSpcReduction="10000"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𝐼</m:t>
                            </m:r>
                          </m:e>
                          <m:sub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type m:val="skw"/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zh-CN" altLang="en-US" i="1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−1)=1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−14</m:t>
                            </m:r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×(</m:t>
                        </m:r>
                        <m:sSup>
                          <m:sSupPr>
                            <m:ctrlP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num>
                              <m:den>
                                <m:r>
                                  <a:rPr lang="zh-CN" altLang="en-US" i="1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0.026</m:t>
                                </m:r>
                              </m:den>
                            </m:f>
                          </m:sup>
                        </m:sSup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−1)≈4.93</m:t>
                        </m:r>
                        <m:r>
                          <a:rPr lang="zh-CN" alt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𝑚𝐴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2304" name="Object 22">
                  <a:extLst>
                    <a:ext uri="{FF2B5EF4-FFF2-40B4-BE49-F238E27FC236}">
                      <a16:creationId xmlns:a16="http://schemas.microsoft.com/office/drawing/2014/main" id="{AC304E8A-FA9E-4B6F-87E8-26517BB69E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202" y="2160"/>
                  <a:ext cx="3220" cy="42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  <a:ex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305" name="Object 27">
                  <a:extLst>
                    <a:ext uri="{FF2B5EF4-FFF2-40B4-BE49-F238E27FC236}">
                      <a16:creationId xmlns:a16="http://schemas.microsoft.com/office/drawing/2014/main" id="{C105943A-5379-4846-9548-898686C194F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66" y="1919"/>
                <a:ext cx="680" cy="196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2554" name="公式" r:id="rId10" imgW="736280" imgH="215806" progId="Equation.3">
                        <p:embed/>
                      </p:oleObj>
                    </mc:Choice>
                    <mc:Fallback>
                      <p:oleObj name="公式" r:id="rId10" imgW="736280" imgH="215806" progId="Equation.3">
                        <p:embed/>
                        <p:pic>
                          <p:nvPicPr>
                            <p:cNvPr id="0" name="Object 2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1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66" y="1919"/>
                              <a:ext cx="680" cy="1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2305" name="Object 27">
                  <a:extLst>
                    <a:ext uri="{FF2B5EF4-FFF2-40B4-BE49-F238E27FC236}">
                      <a16:creationId xmlns:a16="http://schemas.microsoft.com/office/drawing/2014/main" id="{C105943A-5379-4846-9548-898686C194F9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066" y="1919"/>
                <a:ext cx="680" cy="196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2518" name="公式" r:id="rId12" imgW="736280" imgH="215806" progId="Equation.3">
                        <p:embed/>
                      </p:oleObj>
                    </mc:Choice>
                    <mc:Fallback>
                      <p:oleObj name="公式" r:id="rId12" imgW="736280" imgH="215806" progId="Equation.3">
                        <p:embed/>
                        <p:pic>
                          <p:nvPicPr>
                            <p:cNvPr id="0" name="Object 2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3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066" y="1919"/>
                              <a:ext cx="680" cy="196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952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</p:grpSp>
      <p:sp>
        <p:nvSpPr>
          <p:cNvPr id="12296" name="Rectangle 30">
            <a:extLst>
              <a:ext uri="{FF2B5EF4-FFF2-40B4-BE49-F238E27FC236}">
                <a16:creationId xmlns:a16="http://schemas.microsoft.com/office/drawing/2014/main" id="{7B392790-9583-4E2D-B378-94E974349B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322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297" name="Rectangle 32">
            <a:extLst>
              <a:ext uri="{FF2B5EF4-FFF2-40B4-BE49-F238E27FC236}">
                <a16:creationId xmlns:a16="http://schemas.microsoft.com/office/drawing/2014/main" id="{4A68E6EB-474F-4AE3-AFED-963AA6A298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496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157730" name="Group 34">
            <a:extLst>
              <a:ext uri="{FF2B5EF4-FFF2-40B4-BE49-F238E27FC236}">
                <a16:creationId xmlns:a16="http://schemas.microsoft.com/office/drawing/2014/main" id="{9537C756-EE9A-43C7-A67C-97ED79E5D560}"/>
              </a:ext>
            </a:extLst>
          </p:cNvPr>
          <p:cNvGrpSpPr>
            <a:grpSpLocks/>
          </p:cNvGrpSpPr>
          <p:nvPr/>
        </p:nvGrpSpPr>
        <p:grpSpPr bwMode="auto">
          <a:xfrm>
            <a:off x="1331913" y="4365625"/>
            <a:ext cx="6480175" cy="1098550"/>
            <a:chOff x="839" y="2750"/>
            <a:chExt cx="4082" cy="692"/>
          </a:xfrm>
        </p:grpSpPr>
        <p:sp>
          <p:nvSpPr>
            <p:cNvPr id="12300" name="Text Box 24">
              <a:extLst>
                <a:ext uri="{FF2B5EF4-FFF2-40B4-BE49-F238E27FC236}">
                  <a16:creationId xmlns:a16="http://schemas.microsoft.com/office/drawing/2014/main" id="{76A205C2-6E95-414B-8E0B-7823FDCC91E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9" y="2750"/>
              <a:ext cx="408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>
                  <a:latin typeface="Times New Roman" panose="02020603050405020304" pitchFamily="18" charset="0"/>
                </a:rPr>
                <a:t>当                  时，</a:t>
              </a:r>
              <a:r>
                <a:rPr kumimoji="1" lang="en-US" altLang="zh-CN">
                  <a:latin typeface="Times New Roman" panose="02020603050405020304" pitchFamily="18" charset="0"/>
                </a:rPr>
                <a:t>PN</a:t>
              </a:r>
              <a:r>
                <a:rPr kumimoji="1" lang="zh-CN" altLang="en-US">
                  <a:latin typeface="Times New Roman" panose="02020603050405020304" pitchFamily="18" charset="0"/>
                </a:rPr>
                <a:t>结上为负偏压，有</a:t>
              </a:r>
            </a:p>
          </p:txBody>
        </p:sp>
        <p:graphicFrame>
          <p:nvGraphicFramePr>
            <p:cNvPr id="12301" name="Object 29">
              <a:extLst>
                <a:ext uri="{FF2B5EF4-FFF2-40B4-BE49-F238E27FC236}">
                  <a16:creationId xmlns:a16="http://schemas.microsoft.com/office/drawing/2014/main" id="{420221F6-3B34-4E83-84ED-BE38575CC75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66" y="2795"/>
            <a:ext cx="726" cy="1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5" name="公式" r:id="rId14" imgW="825142" imgH="215806" progId="Equation.3">
                    <p:embed/>
                  </p:oleObj>
                </mc:Choice>
                <mc:Fallback>
                  <p:oleObj name="公式" r:id="rId14" imgW="825142" imgH="215806" progId="Equation.3">
                    <p:embed/>
                    <p:pic>
                      <p:nvPicPr>
                        <p:cNvPr id="0" name="Object 2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66" y="2795"/>
                          <a:ext cx="726" cy="18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2302" name="Object 31">
              <a:extLst>
                <a:ext uri="{FF2B5EF4-FFF2-40B4-BE49-F238E27FC236}">
                  <a16:creationId xmlns:a16="http://schemas.microsoft.com/office/drawing/2014/main" id="{1A0EDE70-6CE7-4EDE-B547-AE3A5D208437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247" y="3067"/>
            <a:ext cx="3085" cy="3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556" name="公式" r:id="rId16" imgW="2946400" imgH="355600" progId="Equation.3">
                    <p:embed/>
                  </p:oleObj>
                </mc:Choice>
                <mc:Fallback>
                  <p:oleObj name="公式" r:id="rId16" imgW="2946400" imgH="355600" progId="Equation.3">
                    <p:embed/>
                    <p:pic>
                      <p:nvPicPr>
                        <p:cNvPr id="0" name="Object 3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47" y="3067"/>
                          <a:ext cx="3085" cy="3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57732" name="Rectangle 36">
            <a:extLst>
              <a:ext uri="{FF2B5EF4-FFF2-40B4-BE49-F238E27FC236}">
                <a16:creationId xmlns:a16="http://schemas.microsoft.com/office/drawing/2014/main" id="{A86356F1-ACAC-4D9F-AEDC-816630F8A0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228600"/>
            <a:ext cx="79248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2.2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77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77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77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77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77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7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3">
            <a:extLst>
              <a:ext uri="{FF2B5EF4-FFF2-40B4-BE49-F238E27FC236}">
                <a16:creationId xmlns:a16="http://schemas.microsoft.com/office/drawing/2014/main" id="{A8B8293D-6FD0-4EF9-8430-22EE8B3C0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2.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二极管的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V-I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特性</a:t>
            </a:r>
          </a:p>
        </p:txBody>
      </p:sp>
      <p:sp>
        <p:nvSpPr>
          <p:cNvPr id="13315" name="Rectangle 14">
            <a:extLst>
              <a:ext uri="{FF2B5EF4-FFF2-40B4-BE49-F238E27FC236}">
                <a16:creationId xmlns:a16="http://schemas.microsoft.com/office/drawing/2014/main" id="{A1B127E0-25DB-4AE4-A253-59FDE3165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1336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8738" name="Rectangle 18">
            <a:extLst>
              <a:ext uri="{FF2B5EF4-FFF2-40B4-BE49-F238E27FC236}">
                <a16:creationId xmlns:a16="http://schemas.microsoft.com/office/drawing/2014/main" id="{5F005A42-0281-4769-A881-099801DAD6A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228600"/>
            <a:ext cx="79248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2.2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0E7F848-A4C4-4A49-9C87-3BCD565DDB7C}"/>
                  </a:ext>
                </a:extLst>
              </p:cNvPr>
              <p:cNvSpPr/>
              <p:nvPr/>
            </p:nvSpPr>
            <p:spPr>
              <a:xfrm>
                <a:off x="3491880" y="6112014"/>
                <a:ext cx="2364301" cy="517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f>
                            <m:fPr>
                              <m:type m:val="skw"/>
                              <m:ctrlPr>
                                <a:rPr lang="zh-CN" alt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zh-CN" alt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F0E7F848-A4C4-4A49-9C87-3BCD565DDB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880" y="6112014"/>
                <a:ext cx="2364301" cy="5173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0BBB1ED6-A0C9-46D5-AF51-4A7D22F011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542095"/>
            <a:ext cx="5716240" cy="4401505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ext Box 3">
            <a:extLst>
              <a:ext uri="{FF2B5EF4-FFF2-40B4-BE49-F238E27FC236}">
                <a16:creationId xmlns:a16="http://schemas.microsoft.com/office/drawing/2014/main" id="{C115A116-7549-459F-A4BD-05E1CFCB35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2.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二极管的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V-I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特性</a:t>
            </a:r>
          </a:p>
        </p:txBody>
      </p:sp>
      <p:sp>
        <p:nvSpPr>
          <p:cNvPr id="14339" name="Text Box 6">
            <a:extLst>
              <a:ext uri="{FF2B5EF4-FFF2-40B4-BE49-F238E27FC236}">
                <a16:creationId xmlns:a16="http://schemas.microsoft.com/office/drawing/2014/main" id="{893D73A4-5099-4FB9-BDDB-315EAAA18A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600200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正向特性</a:t>
            </a:r>
          </a:p>
        </p:txBody>
      </p:sp>
      <p:graphicFrame>
        <p:nvGraphicFramePr>
          <p:cNvPr id="14340" name="Object 8">
            <a:extLst>
              <a:ext uri="{FF2B5EF4-FFF2-40B4-BE49-F238E27FC236}">
                <a16:creationId xmlns:a16="http://schemas.microsoft.com/office/drawing/2014/main" id="{61178B8F-0DA7-484D-A073-8CE58A8B4F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6623979"/>
              </p:ext>
            </p:extLst>
          </p:nvPr>
        </p:nvGraphicFramePr>
        <p:xfrm>
          <a:off x="4230638" y="3197374"/>
          <a:ext cx="3695700" cy="38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5" name="Image" r:id="rId3" imgW="3695238" imgH="37802" progId="Photoshop.Image.6">
                  <p:embed/>
                </p:oleObj>
              </mc:Choice>
              <mc:Fallback>
                <p:oleObj name="Image" r:id="rId3" imgW="3695238" imgH="37802" progId="Photoshop.Image.6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30638" y="3197374"/>
                        <a:ext cx="3695700" cy="38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4341" name="Picture 9">
            <a:extLst>
              <a:ext uri="{FF2B5EF4-FFF2-40B4-BE49-F238E27FC236}">
                <a16:creationId xmlns:a16="http://schemas.microsoft.com/office/drawing/2014/main" id="{109866B9-FF58-4DDE-9709-77E2CDE23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60" t="34457" r="24039" b="17429"/>
          <a:stretch>
            <a:fillRect/>
          </a:stretch>
        </p:blipFill>
        <p:spPr bwMode="auto">
          <a:xfrm>
            <a:off x="3563888" y="1844824"/>
            <a:ext cx="4906963" cy="4575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2" name="Rectangle 10">
            <a:extLst>
              <a:ext uri="{FF2B5EF4-FFF2-40B4-BE49-F238E27FC236}">
                <a16:creationId xmlns:a16="http://schemas.microsoft.com/office/drawing/2014/main" id="{1A8C13E7-392F-41E4-80ED-EA052F7F6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1601" y="4381649"/>
            <a:ext cx="1524000" cy="1828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43" name="Rectangle 11">
            <a:extLst>
              <a:ext uri="{FF2B5EF4-FFF2-40B4-BE49-F238E27FC236}">
                <a16:creationId xmlns:a16="http://schemas.microsoft.com/office/drawing/2014/main" id="{5A4A8010-3618-423D-B88F-80492C4A2F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35288" y="4054624"/>
            <a:ext cx="381000" cy="304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4344" name="Rectangle 12">
            <a:extLst>
              <a:ext uri="{FF2B5EF4-FFF2-40B4-BE49-F238E27FC236}">
                <a16:creationId xmlns:a16="http://schemas.microsoft.com/office/drawing/2014/main" id="{20C9DC87-BCCF-4AFC-B35E-3C712357C7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888" y="2530624"/>
            <a:ext cx="533400" cy="228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9758" name="Rectangle 14">
            <a:extLst>
              <a:ext uri="{FF2B5EF4-FFF2-40B4-BE49-F238E27FC236}">
                <a16:creationId xmlns:a16="http://schemas.microsoft.com/office/drawing/2014/main" id="{D99763AC-D517-4786-8B39-3DE2DF48495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228600"/>
            <a:ext cx="79248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2.2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</a:t>
            </a:r>
          </a:p>
        </p:txBody>
      </p:sp>
      <p:sp>
        <p:nvSpPr>
          <p:cNvPr id="10" name="Text Box 6">
            <a:extLst>
              <a:ext uri="{FF2B5EF4-FFF2-40B4-BE49-F238E27FC236}">
                <a16:creationId xmlns:a16="http://schemas.microsoft.com/office/drawing/2014/main" id="{D5D20D7E-9462-46F1-A524-9120FA2098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5725" y="3250070"/>
            <a:ext cx="2860063" cy="1631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dirty="0">
                <a:latin typeface="Times New Roman" panose="02020603050405020304" pitchFamily="18" charset="0"/>
              </a:rPr>
              <a:t>Si</a:t>
            </a:r>
            <a:r>
              <a:rPr kumimoji="1" lang="zh-CN" altLang="en-US" dirty="0">
                <a:latin typeface="Times New Roman" panose="02020603050405020304" pitchFamily="18" charset="0"/>
              </a:rPr>
              <a:t>的门限电压</a:t>
            </a:r>
            <a:r>
              <a:rPr kumimoji="1" lang="en-US" altLang="zh-CN" dirty="0">
                <a:latin typeface="Times New Roman" panose="02020603050405020304" pitchFamily="18" charset="0"/>
              </a:rPr>
              <a:t>/</a:t>
            </a:r>
            <a:r>
              <a:rPr kumimoji="1" lang="zh-CN" altLang="en-US" dirty="0">
                <a:latin typeface="Times New Roman" panose="02020603050405020304" pitchFamily="18" charset="0"/>
              </a:rPr>
              <a:t>死区电压</a:t>
            </a:r>
            <a:r>
              <a:rPr kumimoji="1" lang="en-US" altLang="zh-CN" dirty="0">
                <a:latin typeface="Times New Roman" panose="02020603050405020304" pitchFamily="18" charset="0"/>
              </a:rPr>
              <a:t>0.5V</a:t>
            </a:r>
            <a:r>
              <a:rPr kumimoji="1" lang="zh-CN" altLang="en-US" dirty="0">
                <a:latin typeface="Times New Roman" panose="02020603050405020304" pitchFamily="18" charset="0"/>
              </a:rPr>
              <a:t>，导通电压</a:t>
            </a:r>
            <a:r>
              <a:rPr kumimoji="1" lang="en-US" altLang="zh-CN" dirty="0">
                <a:latin typeface="Times New Roman" panose="02020603050405020304" pitchFamily="18" charset="0"/>
              </a:rPr>
              <a:t>0.6-0.8V</a:t>
            </a:r>
            <a:r>
              <a:rPr kumimoji="1" lang="zh-CN" altLang="en-US" dirty="0">
                <a:latin typeface="Times New Roman" panose="02020603050405020304" pitchFamily="18" charset="0"/>
              </a:rPr>
              <a:t>。导通后电流不太大时，</a:t>
            </a:r>
            <a:r>
              <a:rPr kumimoji="1" lang="en-US" altLang="zh-CN" dirty="0">
                <a:latin typeface="Times New Roman" panose="02020603050405020304" pitchFamily="18" charset="0"/>
              </a:rPr>
              <a:t>V-I</a:t>
            </a:r>
            <a:r>
              <a:rPr kumimoji="1" lang="zh-CN" altLang="en-US" dirty="0">
                <a:latin typeface="Times New Roman" panose="02020603050405020304" pitchFamily="18" charset="0"/>
              </a:rPr>
              <a:t>呈指数关系。电流较大后近似直线上升。</a:t>
            </a:r>
          </a:p>
        </p:txBody>
      </p: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3">
            <a:extLst>
              <a:ext uri="{FF2B5EF4-FFF2-40B4-BE49-F238E27FC236}">
                <a16:creationId xmlns:a16="http://schemas.microsoft.com/office/drawing/2014/main" id="{AD4A9113-DDFF-4C79-9970-DEE3B76AD63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2.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二极管的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V-I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特性</a:t>
            </a:r>
          </a:p>
        </p:txBody>
      </p:sp>
      <p:sp>
        <p:nvSpPr>
          <p:cNvPr id="15363" name="Text Box 4">
            <a:extLst>
              <a:ext uri="{FF2B5EF4-FFF2-40B4-BE49-F238E27FC236}">
                <a16:creationId xmlns:a16="http://schemas.microsoft.com/office/drawing/2014/main" id="{9DC7F202-CA79-40D7-8CBB-92FEF04161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600200"/>
            <a:ext cx="1219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反向特性</a:t>
            </a:r>
          </a:p>
        </p:txBody>
      </p:sp>
      <p:graphicFrame>
        <p:nvGraphicFramePr>
          <p:cNvPr id="160779" name="Object 11">
            <a:extLst>
              <a:ext uri="{FF2B5EF4-FFF2-40B4-BE49-F238E27FC236}">
                <a16:creationId xmlns:a16="http://schemas.microsoft.com/office/drawing/2014/main" id="{260FEFA9-0C40-4BFB-8E1A-FC4D749DF5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2286000"/>
          <a:ext cx="3962400" cy="3744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06" name="Photo Editor 照片" r:id="rId3" imgW="2781688" imgH="2629267" progId="MSPhotoEd.3">
                  <p:embed/>
                </p:oleObj>
              </mc:Choice>
              <mc:Fallback>
                <p:oleObj name="Photo Editor 照片" r:id="rId3" imgW="2781688" imgH="2629267" progId="MSPhotoEd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286000"/>
                        <a:ext cx="3962400" cy="3744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0780" name="Text Box 12">
            <a:extLst>
              <a:ext uri="{FF2B5EF4-FFF2-40B4-BE49-F238E27FC236}">
                <a16:creationId xmlns:a16="http://schemas.microsoft.com/office/drawing/2014/main" id="{04536B0D-7256-49E7-A79A-958049C2C1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92080" y="1350334"/>
            <a:ext cx="3559175" cy="173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dirty="0">
                <a:latin typeface="宋体" panose="02010600030101010101" pitchFamily="2" charset="-122"/>
              </a:rPr>
              <a:t>对</a:t>
            </a:r>
            <a:r>
              <a:rPr kumimoji="1" lang="en-US" altLang="zh-CN" dirty="0">
                <a:latin typeface="宋体" panose="02010600030101010101" pitchFamily="2" charset="-122"/>
              </a:rPr>
              <a:t>Si</a:t>
            </a:r>
            <a:r>
              <a:rPr kumimoji="1" lang="zh-CN" altLang="en-US" dirty="0">
                <a:latin typeface="宋体" panose="02010600030101010101" pitchFamily="2" charset="-122"/>
              </a:rPr>
              <a:t>二极管而言，一般地</a:t>
            </a:r>
          </a:p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dirty="0">
                <a:latin typeface="宋体" panose="02010600030101010101" pitchFamily="2" charset="-122"/>
              </a:rPr>
              <a:t>  </a:t>
            </a:r>
            <a:r>
              <a:rPr kumimoji="1" lang="en-US" altLang="zh-CN" dirty="0">
                <a:latin typeface="宋体" panose="02010600030101010101" pitchFamily="2" charset="-122"/>
              </a:rPr>
              <a:t>V</a:t>
            </a:r>
            <a:r>
              <a:rPr kumimoji="1" lang="en-US" altLang="zh-CN" baseline="-30000" dirty="0">
                <a:latin typeface="宋体" panose="02010600030101010101" pitchFamily="2" charset="-122"/>
              </a:rPr>
              <a:t>BR </a:t>
            </a:r>
            <a:r>
              <a:rPr kumimoji="1" lang="en-US" altLang="zh-CN" dirty="0">
                <a:latin typeface="宋体" panose="02010600030101010101" pitchFamily="2" charset="-122"/>
                <a:sym typeface="Symbol" panose="05050102010706020507" pitchFamily="18" charset="2"/>
              </a:rPr>
              <a:t></a:t>
            </a:r>
            <a:r>
              <a:rPr kumimoji="1" lang="en-US" altLang="zh-CN" dirty="0">
                <a:latin typeface="宋体" panose="02010600030101010101" pitchFamily="2" charset="-122"/>
              </a:rPr>
              <a:t> 4</a:t>
            </a:r>
            <a:r>
              <a:rPr kumimoji="1" lang="zh-CN" altLang="en-US" dirty="0">
                <a:latin typeface="宋体" panose="02010600030101010101" pitchFamily="2" charset="-122"/>
              </a:rPr>
              <a:t>伏</a:t>
            </a:r>
            <a:r>
              <a:rPr kumimoji="1" lang="en-US" altLang="zh-CN" dirty="0">
                <a:latin typeface="宋体" panose="02010600030101010101" pitchFamily="2" charset="-122"/>
              </a:rPr>
              <a:t>----</a:t>
            </a:r>
            <a:r>
              <a:rPr kumimoji="1" lang="zh-CN" altLang="en-US" dirty="0">
                <a:latin typeface="宋体" panose="02010600030101010101" pitchFamily="2" charset="-122"/>
              </a:rPr>
              <a:t>齐纳击穿；</a:t>
            </a:r>
          </a:p>
          <a:p>
            <a:pPr algn="just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zh-CN" altLang="en-US" dirty="0">
                <a:latin typeface="宋体" panose="02010600030101010101" pitchFamily="2" charset="-122"/>
              </a:rPr>
              <a:t>  </a:t>
            </a:r>
            <a:r>
              <a:rPr kumimoji="1" lang="en-US" altLang="zh-CN" dirty="0">
                <a:latin typeface="宋体" panose="02010600030101010101" pitchFamily="2" charset="-122"/>
              </a:rPr>
              <a:t>V</a:t>
            </a:r>
            <a:r>
              <a:rPr kumimoji="1" lang="en-US" altLang="zh-CN" baseline="-30000" dirty="0">
                <a:latin typeface="宋体" panose="02010600030101010101" pitchFamily="2" charset="-122"/>
              </a:rPr>
              <a:t>BR </a:t>
            </a:r>
            <a:r>
              <a:rPr kumimoji="1" lang="en-US" altLang="zh-CN" dirty="0">
                <a:latin typeface="宋体" panose="02010600030101010101" pitchFamily="2" charset="-122"/>
                <a:sym typeface="Symbol" panose="05050102010706020507" pitchFamily="18" charset="2"/>
              </a:rPr>
              <a:t></a:t>
            </a:r>
            <a:r>
              <a:rPr kumimoji="1" lang="en-US" altLang="zh-CN" dirty="0">
                <a:latin typeface="宋体" panose="02010600030101010101" pitchFamily="2" charset="-122"/>
              </a:rPr>
              <a:t> 7</a:t>
            </a:r>
            <a:r>
              <a:rPr kumimoji="1" lang="zh-CN" altLang="en-US" dirty="0">
                <a:latin typeface="宋体" panose="02010600030101010101" pitchFamily="2" charset="-122"/>
              </a:rPr>
              <a:t>伏</a:t>
            </a:r>
            <a:r>
              <a:rPr kumimoji="1" lang="en-US" altLang="zh-CN" dirty="0">
                <a:latin typeface="宋体" panose="02010600030101010101" pitchFamily="2" charset="-122"/>
              </a:rPr>
              <a:t>----</a:t>
            </a:r>
            <a:r>
              <a:rPr kumimoji="1" lang="zh-CN" altLang="en-US" dirty="0">
                <a:latin typeface="宋体" panose="02010600030101010101" pitchFamily="2" charset="-122"/>
              </a:rPr>
              <a:t>雪崩击穿；   </a:t>
            </a:r>
            <a:r>
              <a:rPr kumimoji="1" lang="en-US" altLang="zh-CN" dirty="0">
                <a:latin typeface="宋体" panose="02010600030101010101" pitchFamily="2" charset="-122"/>
              </a:rPr>
              <a:t>4</a:t>
            </a:r>
            <a:r>
              <a:rPr kumimoji="1" lang="zh-CN" altLang="en-US" dirty="0">
                <a:latin typeface="宋体" panose="02010600030101010101" pitchFamily="2" charset="-122"/>
              </a:rPr>
              <a:t>伏 </a:t>
            </a:r>
            <a:r>
              <a:rPr kumimoji="1" lang="zh-CN" altLang="en-US" dirty="0">
                <a:latin typeface="宋体" panose="02010600030101010101" pitchFamily="2" charset="-122"/>
                <a:sym typeface="Symbol" panose="05050102010706020507" pitchFamily="18" charset="2"/>
              </a:rPr>
              <a:t></a:t>
            </a:r>
            <a:r>
              <a:rPr kumimoji="1" lang="zh-CN" altLang="en-US" dirty="0">
                <a:latin typeface="宋体" panose="02010600030101010101" pitchFamily="2" charset="-122"/>
              </a:rPr>
              <a:t> </a:t>
            </a:r>
            <a:r>
              <a:rPr kumimoji="1" lang="en-US" altLang="zh-CN" dirty="0">
                <a:latin typeface="宋体" panose="02010600030101010101" pitchFamily="2" charset="-122"/>
              </a:rPr>
              <a:t>V</a:t>
            </a:r>
            <a:r>
              <a:rPr kumimoji="1" lang="en-US" altLang="zh-CN" baseline="-30000" dirty="0">
                <a:latin typeface="宋体" panose="02010600030101010101" pitchFamily="2" charset="-122"/>
              </a:rPr>
              <a:t>BR </a:t>
            </a:r>
            <a:r>
              <a:rPr kumimoji="1" lang="en-US" altLang="zh-CN" dirty="0">
                <a:latin typeface="宋体" panose="02010600030101010101" pitchFamily="2" charset="-122"/>
                <a:sym typeface="Symbol" panose="05050102010706020507" pitchFamily="18" charset="2"/>
              </a:rPr>
              <a:t></a:t>
            </a:r>
            <a:r>
              <a:rPr kumimoji="1" lang="en-US" altLang="zh-CN" dirty="0">
                <a:latin typeface="宋体" panose="02010600030101010101" pitchFamily="2" charset="-122"/>
              </a:rPr>
              <a:t>7</a:t>
            </a:r>
            <a:r>
              <a:rPr kumimoji="1" lang="zh-CN" altLang="en-US" dirty="0">
                <a:latin typeface="宋体" panose="02010600030101010101" pitchFamily="2" charset="-122"/>
              </a:rPr>
              <a:t>伏</a:t>
            </a:r>
            <a:r>
              <a:rPr kumimoji="1" lang="en-US" altLang="zh-CN" dirty="0">
                <a:latin typeface="宋体" panose="02010600030101010101" pitchFamily="2" charset="-122"/>
              </a:rPr>
              <a:t>----</a:t>
            </a:r>
            <a:r>
              <a:rPr kumimoji="1" lang="zh-CN" altLang="en-US" dirty="0">
                <a:latin typeface="宋体" panose="02010600030101010101" pitchFamily="2" charset="-122"/>
              </a:rPr>
              <a:t>两种击穿都有</a:t>
            </a:r>
            <a:r>
              <a:rPr kumimoji="1" lang="zh-CN" altLang="en-US" dirty="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60782" name="Rectangle 14">
            <a:extLst>
              <a:ext uri="{FF2B5EF4-FFF2-40B4-BE49-F238E27FC236}">
                <a16:creationId xmlns:a16="http://schemas.microsoft.com/office/drawing/2014/main" id="{6C44D413-161D-4639-B834-7849DC31B3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228600"/>
            <a:ext cx="79248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2.2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689346F-0366-4F2A-8E2A-BBFBA9FDE6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4913" y="3221878"/>
            <a:ext cx="3973603" cy="28346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FD5AD6-73EC-4E30-86AC-6876AFFEFD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526" y="6095578"/>
            <a:ext cx="2990850" cy="285750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 Box 3">
            <a:extLst>
              <a:ext uri="{FF2B5EF4-FFF2-40B4-BE49-F238E27FC236}">
                <a16:creationId xmlns:a16="http://schemas.microsoft.com/office/drawing/2014/main" id="{AA664A88-4BD9-4581-AA27-B934D1A2B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2.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二极管的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V-I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特性</a:t>
            </a:r>
          </a:p>
        </p:txBody>
      </p:sp>
      <p:sp>
        <p:nvSpPr>
          <p:cNvPr id="16387" name="Text Box 7">
            <a:extLst>
              <a:ext uri="{FF2B5EF4-FFF2-40B4-BE49-F238E27FC236}">
                <a16:creationId xmlns:a16="http://schemas.microsoft.com/office/drawing/2014/main" id="{4BD136E1-9D71-48CF-A6F1-B3B2C047B6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600200"/>
            <a:ext cx="74676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宋体" panose="02010600030101010101" pitchFamily="2" charset="-122"/>
              </a:rPr>
              <a:t>例：</a:t>
            </a:r>
            <a:r>
              <a:rPr kumimoji="1" lang="en-US" altLang="zh-CN">
                <a:latin typeface="Times New Roman" panose="02020603050405020304" pitchFamily="18" charset="0"/>
              </a:rPr>
              <a:t>Si</a:t>
            </a:r>
            <a:r>
              <a:rPr kumimoji="1" lang="zh-CN" altLang="en-US">
                <a:latin typeface="宋体" panose="02010600030101010101" pitchFamily="2" charset="-122"/>
              </a:rPr>
              <a:t>二极管</a:t>
            </a:r>
            <a:r>
              <a:rPr kumimoji="1" lang="en-US" altLang="zh-CN">
                <a:latin typeface="Times New Roman" panose="02020603050405020304" pitchFamily="18" charset="0"/>
              </a:rPr>
              <a:t>I-V</a:t>
            </a:r>
            <a:r>
              <a:rPr kumimoji="1" lang="zh-CN" altLang="en-US">
                <a:latin typeface="宋体" panose="02010600030101010101" pitchFamily="2" charset="-122"/>
              </a:rPr>
              <a:t>特性曲线如</a:t>
            </a:r>
            <a:r>
              <a:rPr kumimoji="1" lang="zh-CN" altLang="en-US">
                <a:latin typeface="Times New Roman" panose="02020603050405020304" pitchFamily="18" charset="0"/>
              </a:rPr>
              <a:t>图 </a:t>
            </a:r>
            <a:r>
              <a:rPr kumimoji="1" lang="zh-CN" altLang="en-US">
                <a:latin typeface="宋体" panose="02010600030101010101" pitchFamily="2" charset="-122"/>
              </a:rPr>
              <a:t>，把</a:t>
            </a:r>
            <a:r>
              <a:rPr kumimoji="1" lang="en-US" altLang="zh-CN">
                <a:latin typeface="Times New Roman" panose="02020603050405020304" pitchFamily="18" charset="0"/>
              </a:rPr>
              <a:t>Si</a:t>
            </a:r>
            <a:r>
              <a:rPr kumimoji="1" lang="zh-CN" altLang="en-US">
                <a:latin typeface="宋体" panose="02010600030101010101" pitchFamily="2" charset="-122"/>
              </a:rPr>
              <a:t>管接入电路，求二极管上的电压降和通过二极管的电流。</a:t>
            </a:r>
          </a:p>
        </p:txBody>
      </p:sp>
      <p:graphicFrame>
        <p:nvGraphicFramePr>
          <p:cNvPr id="16388" name="Object 8">
            <a:extLst>
              <a:ext uri="{FF2B5EF4-FFF2-40B4-BE49-F238E27FC236}">
                <a16:creationId xmlns:a16="http://schemas.microsoft.com/office/drawing/2014/main" id="{2C0F4EFE-7835-431A-ADDC-21E7CD7094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19200" y="2286000"/>
          <a:ext cx="3048000" cy="2373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79" name="Picture2" r:id="rId4" imgW="2700528" imgH="2092452" progId="Word.Picture.8">
                  <p:embed/>
                </p:oleObj>
              </mc:Choice>
              <mc:Fallback>
                <p:oleObj name="Picture2" r:id="rId4" imgW="2700528" imgH="2092452" progId="Word.Picture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2286000"/>
                        <a:ext cx="3048000" cy="2373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802" name="Line 10">
            <a:extLst>
              <a:ext uri="{FF2B5EF4-FFF2-40B4-BE49-F238E27FC236}">
                <a16:creationId xmlns:a16="http://schemas.microsoft.com/office/drawing/2014/main" id="{2B8ADCCD-47A0-4E7A-A337-B963E97807CC}"/>
              </a:ext>
            </a:extLst>
          </p:cNvPr>
          <p:cNvSpPr>
            <a:spLocks noChangeShapeType="1"/>
          </p:cNvSpPr>
          <p:nvPr/>
        </p:nvSpPr>
        <p:spPr bwMode="auto">
          <a:xfrm>
            <a:off x="1371600" y="3352800"/>
            <a:ext cx="1676400" cy="10668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grpSp>
        <p:nvGrpSpPr>
          <p:cNvPr id="161803" name="Group 11">
            <a:extLst>
              <a:ext uri="{FF2B5EF4-FFF2-40B4-BE49-F238E27FC236}">
                <a16:creationId xmlns:a16="http://schemas.microsoft.com/office/drawing/2014/main" id="{7EBA4B82-19C7-401C-AA4C-7BF4A8F4B3EF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3717925"/>
            <a:ext cx="1524000" cy="701675"/>
            <a:chOff x="720" y="2198"/>
            <a:chExt cx="960" cy="442"/>
          </a:xfrm>
        </p:grpSpPr>
        <p:grpSp>
          <p:nvGrpSpPr>
            <p:cNvPr id="16397" name="Group 12">
              <a:extLst>
                <a:ext uri="{FF2B5EF4-FFF2-40B4-BE49-F238E27FC236}">
                  <a16:creationId xmlns:a16="http://schemas.microsoft.com/office/drawing/2014/main" id="{BA184678-6A7F-4556-B9AB-71705B5B7F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20" y="2352"/>
              <a:ext cx="576" cy="288"/>
              <a:chOff x="720" y="2352"/>
              <a:chExt cx="576" cy="288"/>
            </a:xfrm>
          </p:grpSpPr>
          <p:sp>
            <p:nvSpPr>
              <p:cNvPr id="16399" name="Line 13">
                <a:extLst>
                  <a:ext uri="{FF2B5EF4-FFF2-40B4-BE49-F238E27FC236}">
                    <a16:creationId xmlns:a16="http://schemas.microsoft.com/office/drawing/2014/main" id="{AE0220C5-E0BE-4E55-9FD3-C9735DA8F49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20" y="2352"/>
                <a:ext cx="576" cy="0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  <p:sp>
            <p:nvSpPr>
              <p:cNvPr id="16400" name="Line 14">
                <a:extLst>
                  <a:ext uri="{FF2B5EF4-FFF2-40B4-BE49-F238E27FC236}">
                    <a16:creationId xmlns:a16="http://schemas.microsoft.com/office/drawing/2014/main" id="{A9DD34F7-F258-4FB8-99B2-2BFB30FD35F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1296" y="2352"/>
                <a:ext cx="0" cy="288"/>
              </a:xfrm>
              <a:prstGeom prst="line">
                <a:avLst/>
              </a:prstGeom>
              <a:noFill/>
              <a:ln w="9525">
                <a:solidFill>
                  <a:srgbClr val="FF0000"/>
                </a:solidFill>
                <a:prstDash val="dash"/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endParaRPr lang="zh-CN" altLang="en-US"/>
              </a:p>
            </p:txBody>
          </p:sp>
        </p:grpSp>
        <p:sp>
          <p:nvSpPr>
            <p:cNvPr id="16398" name="Text Box 15">
              <a:extLst>
                <a:ext uri="{FF2B5EF4-FFF2-40B4-BE49-F238E27FC236}">
                  <a16:creationId xmlns:a16="http://schemas.microsoft.com/office/drawing/2014/main" id="{F3112E15-980F-4681-A74E-052943C767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2198"/>
              <a:ext cx="38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>
                  <a:latin typeface="Tahoma" panose="020B0604030504040204" pitchFamily="34" charset="0"/>
                </a:rPr>
                <a:t>Q</a:t>
              </a:r>
            </a:p>
          </p:txBody>
        </p:sp>
      </p:grpSp>
      <p:sp>
        <p:nvSpPr>
          <p:cNvPr id="161808" name="Text Box 16">
            <a:extLst>
              <a:ext uri="{FF2B5EF4-FFF2-40B4-BE49-F238E27FC236}">
                <a16:creationId xmlns:a16="http://schemas.microsoft.com/office/drawing/2014/main" id="{19AF7BFD-E770-4725-814F-87D37E616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895600"/>
            <a:ext cx="4191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宋体" panose="02010600030101010101" pitchFamily="2" charset="-122"/>
              </a:rPr>
              <a:t>解：电路方程  </a:t>
            </a:r>
            <a:r>
              <a:rPr kumimoji="1" lang="en-US" altLang="zh-CN">
                <a:latin typeface="Times New Roman" panose="02020603050405020304" pitchFamily="18" charset="0"/>
              </a:rPr>
              <a:t>E=</a:t>
            </a:r>
            <a:r>
              <a:rPr kumimoji="1" lang="en-US" altLang="zh-CN" i="1">
                <a:latin typeface="Times New Roman" panose="02020603050405020304" pitchFamily="18" charset="0"/>
              </a:rPr>
              <a:t>i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D</a:t>
            </a:r>
            <a:r>
              <a:rPr kumimoji="1" lang="en-US" altLang="zh-CN">
                <a:latin typeface="Times New Roman" panose="02020603050405020304" pitchFamily="18" charset="0"/>
              </a:rPr>
              <a:t>R+</a:t>
            </a:r>
            <a:r>
              <a:rPr kumimoji="1" lang="en-US" altLang="zh-CN" i="1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D</a:t>
            </a:r>
            <a:r>
              <a:rPr kumimoji="1" lang="en-US" altLang="zh-CN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61810" name="Text Box 18">
            <a:extLst>
              <a:ext uri="{FF2B5EF4-FFF2-40B4-BE49-F238E27FC236}">
                <a16:creationId xmlns:a16="http://schemas.microsoft.com/office/drawing/2014/main" id="{01E27238-5B4D-458B-9B32-DB90CBD9A8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4400" y="3733800"/>
            <a:ext cx="35052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Times New Roman" panose="02020603050405020304" pitchFamily="18" charset="0"/>
              </a:rPr>
              <a:t>从图中查出，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Times New Roman" panose="02020603050405020304" pitchFamily="18" charset="0"/>
              </a:rPr>
              <a:t>         </a:t>
            </a:r>
            <a:r>
              <a:rPr kumimoji="1" lang="en-US" altLang="zh-CN">
                <a:latin typeface="Times New Roman" panose="02020603050405020304" pitchFamily="18" charset="0"/>
              </a:rPr>
              <a:t>I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D</a:t>
            </a:r>
            <a:r>
              <a:rPr kumimoji="1" lang="en-US" altLang="zh-CN">
                <a:latin typeface="Times New Roman" panose="02020603050405020304" pitchFamily="18" charset="0"/>
              </a:rPr>
              <a:t>=7(mA),  V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D</a:t>
            </a:r>
            <a:r>
              <a:rPr kumimoji="1" lang="en-US" altLang="zh-CN">
                <a:latin typeface="Times New Roman" panose="02020603050405020304" pitchFamily="18" charset="0"/>
              </a:rPr>
              <a:t>=0.8(V) </a:t>
            </a:r>
          </a:p>
        </p:txBody>
      </p:sp>
      <p:sp>
        <p:nvSpPr>
          <p:cNvPr id="16393" name="Rectangle 20">
            <a:extLst>
              <a:ext uri="{FF2B5EF4-FFF2-40B4-BE49-F238E27FC236}">
                <a16:creationId xmlns:a16="http://schemas.microsoft.com/office/drawing/2014/main" id="{F7AE6F2D-69F8-4F82-9392-E98DF877D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5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394" name="Rectangle 22">
            <a:extLst>
              <a:ext uri="{FF2B5EF4-FFF2-40B4-BE49-F238E27FC236}">
                <a16:creationId xmlns:a16="http://schemas.microsoft.com/office/drawing/2014/main" id="{214507F6-9A34-4D13-82DA-78600B70D2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25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6395" name="Object 21">
            <a:extLst>
              <a:ext uri="{FF2B5EF4-FFF2-40B4-BE49-F238E27FC236}">
                <a16:creationId xmlns:a16="http://schemas.microsoft.com/office/drawing/2014/main" id="{50716112-6823-45CB-81E1-EAFAF7D0BEA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4797425"/>
          <a:ext cx="3168650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80" name="Visio" r:id="rId6" imgW="2309901" imgH="1153658" progId="Visio.Drawing.11">
                  <p:embed/>
                </p:oleObj>
              </mc:Choice>
              <mc:Fallback>
                <p:oleObj name="Visio" r:id="rId6" imgW="2309901" imgH="1153658" progId="Visio.Drawing.11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797425"/>
                        <a:ext cx="3168650" cy="157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1816" name="Rectangle 24">
            <a:extLst>
              <a:ext uri="{FF2B5EF4-FFF2-40B4-BE49-F238E27FC236}">
                <a16:creationId xmlns:a16="http://schemas.microsoft.com/office/drawing/2014/main" id="{BBEA0291-D8F7-4487-92C3-473ADC29B13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228600"/>
            <a:ext cx="79248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2.2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1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61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61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61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808" grpId="0" autoUpdateAnimBg="0"/>
      <p:bldP spid="161810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ext Box 3">
            <a:extLst>
              <a:ext uri="{FF2B5EF4-FFF2-40B4-BE49-F238E27FC236}">
                <a16:creationId xmlns:a16="http://schemas.microsoft.com/office/drawing/2014/main" id="{5397CB96-686E-4D40-A93D-DEF57B7DE9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2.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二极管的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V-I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特性</a:t>
            </a:r>
          </a:p>
        </p:txBody>
      </p:sp>
      <p:sp>
        <p:nvSpPr>
          <p:cNvPr id="17411" name="Text Box 16">
            <a:extLst>
              <a:ext uri="{FF2B5EF4-FFF2-40B4-BE49-F238E27FC236}">
                <a16:creationId xmlns:a16="http://schemas.microsoft.com/office/drawing/2014/main" id="{F8AADD35-4E39-4075-8736-121DB1F0E2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1981200"/>
            <a:ext cx="3962400" cy="2616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1" lang="zh-CN" altLang="en-US" b="1" dirty="0">
                <a:latin typeface="宋体" panose="02010600030101010101" pitchFamily="2" charset="-122"/>
              </a:rPr>
              <a:t>温度对正向特性的影响</a:t>
            </a:r>
            <a:endParaRPr kumimoji="1" lang="en-US" altLang="zh-CN" b="1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20000"/>
              </a:spcBef>
            </a:pPr>
            <a:endParaRPr kumimoji="1" lang="en-US" altLang="zh-CN" b="1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kumimoji="1" lang="zh-CN" altLang="en-US" b="1" dirty="0">
                <a:latin typeface="宋体" panose="02010600030101010101" pitchFamily="2" charset="-122"/>
              </a:rPr>
              <a:t>正向导通：</a:t>
            </a:r>
            <a:endParaRPr kumimoji="1" lang="en-US" altLang="zh-CN" b="1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20000"/>
              </a:spcBef>
            </a:pPr>
            <a:endParaRPr kumimoji="1" lang="en-US" altLang="zh-CN" b="1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20000"/>
              </a:spcBef>
            </a:pPr>
            <a:endParaRPr kumimoji="1" lang="en-US" altLang="zh-CN" b="1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20000"/>
              </a:spcBef>
            </a:pPr>
            <a:endParaRPr kumimoji="1" lang="en-US" altLang="zh-CN" b="1" dirty="0">
              <a:latin typeface="宋体" panose="02010600030101010101" pitchFamily="2" charset="-122"/>
            </a:endParaRPr>
          </a:p>
          <a:p>
            <a:pPr eaLnBrk="1" hangingPunct="1">
              <a:spcBef>
                <a:spcPct val="20000"/>
              </a:spcBef>
            </a:pPr>
            <a:r>
              <a:rPr kumimoji="1" lang="zh-CN" altLang="en-US" b="1" dirty="0">
                <a:latin typeface="宋体" panose="02010600030101010101" pitchFamily="2" charset="-122"/>
              </a:rPr>
              <a:t>反向饱和电流与温度关系：</a:t>
            </a:r>
            <a:endParaRPr kumimoji="1" lang="zh-CN" altLang="en-US" b="1" dirty="0">
              <a:latin typeface="Times New Roman" panose="02020603050405020304" pitchFamily="18" charset="0"/>
            </a:endParaRPr>
          </a:p>
        </p:txBody>
      </p:sp>
      <p:graphicFrame>
        <p:nvGraphicFramePr>
          <p:cNvPr id="162833" name="Object 17">
            <a:extLst>
              <a:ext uri="{FF2B5EF4-FFF2-40B4-BE49-F238E27FC236}">
                <a16:creationId xmlns:a16="http://schemas.microsoft.com/office/drawing/2014/main" id="{B0D2CD3C-D668-4C9E-B8FD-EED0BD4F151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8348278"/>
              </p:ext>
            </p:extLst>
          </p:nvPr>
        </p:nvGraphicFramePr>
        <p:xfrm>
          <a:off x="5292080" y="3128804"/>
          <a:ext cx="2362837" cy="7703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3" name="Equation" r:id="rId4" imgW="1205977" imgH="393529" progId="Equation.3">
                  <p:embed/>
                </p:oleObj>
              </mc:Choice>
              <mc:Fallback>
                <p:oleObj name="Equation" r:id="rId4" imgW="1205977" imgH="393529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3128804"/>
                        <a:ext cx="2362837" cy="77038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13" name="Object 18">
            <a:extLst>
              <a:ext uri="{FF2B5EF4-FFF2-40B4-BE49-F238E27FC236}">
                <a16:creationId xmlns:a16="http://schemas.microsoft.com/office/drawing/2014/main" id="{BA9EAAC7-67C3-4CF8-97E4-D0F58656FC3A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611188" y="1700213"/>
          <a:ext cx="4248150" cy="4124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94" name="Visio" r:id="rId6" imgW="4911058" imgH="4766902" progId="Visio.Drawing.11">
                  <p:embed/>
                </p:oleObj>
              </mc:Choice>
              <mc:Fallback>
                <p:oleObj name="Visio" r:id="rId6" imgW="4911058" imgH="4766902" progId="Visio.Drawing.11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4034" t="2817" r="4419" b="11972"/>
                      <a:stretch>
                        <a:fillRect/>
                      </a:stretch>
                    </p:blipFill>
                    <p:spPr bwMode="auto">
                      <a:xfrm>
                        <a:off x="611188" y="1700213"/>
                        <a:ext cx="4248150" cy="4124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2837" name="Rectangle 21">
            <a:extLst>
              <a:ext uri="{FF2B5EF4-FFF2-40B4-BE49-F238E27FC236}">
                <a16:creationId xmlns:a16="http://schemas.microsoft.com/office/drawing/2014/main" id="{EC6EA2FE-2394-427D-8D1D-2AACEBB8F7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228600"/>
            <a:ext cx="79248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2.2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745123-8E5C-4E2B-8A12-11595E2462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6096" y="4607713"/>
            <a:ext cx="1944216" cy="67728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C6605A7-8903-489E-A56D-1BA0FCD49F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0364" y="5467633"/>
            <a:ext cx="4032448" cy="382786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ext Box 2">
            <a:extLst>
              <a:ext uri="{FF2B5EF4-FFF2-40B4-BE49-F238E27FC236}">
                <a16:creationId xmlns:a16="http://schemas.microsoft.com/office/drawing/2014/main" id="{34CD312F-72A1-4125-A897-D5D2736D3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733800"/>
            <a:ext cx="541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33CC"/>
              </a:buClr>
              <a:buFont typeface="Wingdings" panose="05000000000000000000" pitchFamily="2" charset="2"/>
              <a:buNone/>
            </a:pPr>
            <a:endParaRPr kumimoji="1" lang="zh-CN" altLang="zh-CN" sz="2400">
              <a:latin typeface="宋体" panose="02010600030101010101" pitchFamily="2" charset="-122"/>
            </a:endParaRPr>
          </a:p>
        </p:txBody>
      </p:sp>
      <p:sp>
        <p:nvSpPr>
          <p:cNvPr id="18435" name="Text Box 5">
            <a:extLst>
              <a:ext uri="{FF2B5EF4-FFF2-40B4-BE49-F238E27FC236}">
                <a16:creationId xmlns:a16="http://schemas.microsoft.com/office/drawing/2014/main" id="{4146F00B-ECB2-4A22-9832-AEB07A0800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385888"/>
            <a:ext cx="5638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2.3</a:t>
            </a:r>
            <a:r>
              <a:rPr kumimoji="1" lang="en-US" altLang="zh-CN" sz="2800" b="1">
                <a:solidFill>
                  <a:schemeClr val="accent2"/>
                </a:solidFill>
                <a:latin typeface="宋体" panose="02010600030101010101" pitchFamily="2" charset="-122"/>
              </a:rPr>
              <a:t> </a:t>
            </a:r>
            <a:r>
              <a:rPr kumimoji="1" lang="zh-CN" altLang="en-US" sz="2800" b="1">
                <a:solidFill>
                  <a:schemeClr val="accent2"/>
                </a:solidFill>
                <a:latin typeface="宋体" panose="02010600030101010101" pitchFamily="2" charset="-122"/>
              </a:rPr>
              <a:t>二极管的常用模型和分析方法</a:t>
            </a:r>
          </a:p>
        </p:txBody>
      </p:sp>
      <p:sp>
        <p:nvSpPr>
          <p:cNvPr id="18436" name="Text Box 6">
            <a:extLst>
              <a:ext uri="{FF2B5EF4-FFF2-40B4-BE49-F238E27FC236}">
                <a16:creationId xmlns:a16="http://schemas.microsoft.com/office/drawing/2014/main" id="{24E2CF5A-594A-4974-A7F4-5E383DE846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962400"/>
            <a:ext cx="60198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关键问题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        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什么是二极管的理想开关模型和恒压源模型？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        模型分析法的实质是什么？</a:t>
            </a:r>
            <a:endParaRPr kumimoji="1" lang="zh-CN" altLang="en-US" b="1">
              <a:solidFill>
                <a:srgbClr val="FF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8437" name="Rectangle 7">
            <a:extLst>
              <a:ext uri="{FF2B5EF4-FFF2-40B4-BE49-F238E27FC236}">
                <a16:creationId xmlns:a16="http://schemas.microsoft.com/office/drawing/2014/main" id="{08CCF094-6FE4-40B0-B3B2-5E7DD8E573C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555875" y="2349500"/>
            <a:ext cx="4967288" cy="8921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50000"/>
              </a:spcBef>
              <a:buClr>
                <a:srgbClr val="3333CC"/>
              </a:buClr>
              <a:buSzPct val="90000"/>
              <a:buFont typeface="Wingdings" panose="05000000000000000000" pitchFamily="2" charset="2"/>
              <a:buChar char="Ø"/>
            </a:pPr>
            <a:r>
              <a:rPr kumimoji="1" lang="zh-CN" altLang="en-US" sz="2400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常用的二极管模型</a:t>
            </a:r>
          </a:p>
          <a:p>
            <a:pPr eaLnBrk="1" hangingPunct="1">
              <a:spcBef>
                <a:spcPct val="50000"/>
              </a:spcBef>
              <a:buClr>
                <a:srgbClr val="3333CC"/>
              </a:buClr>
              <a:buSzPct val="90000"/>
              <a:buFont typeface="Wingdings" panose="05000000000000000000" pitchFamily="2" charset="2"/>
              <a:buChar char="Ø"/>
            </a:pPr>
            <a:r>
              <a:rPr kumimoji="1" lang="zh-CN" altLang="en-US" sz="2400" b="1">
                <a:solidFill>
                  <a:schemeClr val="accent2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二极管的分析方法</a:t>
            </a:r>
            <a:r>
              <a:rPr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163851" name="Rectangle 11">
            <a:extLst>
              <a:ext uri="{FF2B5EF4-FFF2-40B4-BE49-F238E27FC236}">
                <a16:creationId xmlns:a16="http://schemas.microsoft.com/office/drawing/2014/main" id="{7591E277-22A7-4AAA-8147-F996CF09AEB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79248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890" name="Rectangle 2">
            <a:extLst>
              <a:ext uri="{FF2B5EF4-FFF2-40B4-BE49-F238E27FC236}">
                <a16:creationId xmlns:a16="http://schemas.microsoft.com/office/drawing/2014/main" id="{DA5CD37B-0967-4497-A1C6-E4E2F5F232F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88913"/>
            <a:ext cx="8604250" cy="503237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2.3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二极管的常用模型和分析方法 </a:t>
            </a:r>
          </a:p>
        </p:txBody>
      </p:sp>
      <p:sp>
        <p:nvSpPr>
          <p:cNvPr id="19459" name="Text Box 3">
            <a:extLst>
              <a:ext uri="{FF2B5EF4-FFF2-40B4-BE49-F238E27FC236}">
                <a16:creationId xmlns:a16="http://schemas.microsoft.com/office/drawing/2014/main" id="{C47DA634-9FC6-4DF1-9291-9F47D75A9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1.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常用的二极管模型</a:t>
            </a:r>
          </a:p>
        </p:txBody>
      </p:sp>
      <p:sp>
        <p:nvSpPr>
          <p:cNvPr id="19460" name="Text Box 7">
            <a:extLst>
              <a:ext uri="{FF2B5EF4-FFF2-40B4-BE49-F238E27FC236}">
                <a16:creationId xmlns:a16="http://schemas.microsoft.com/office/drawing/2014/main" id="{1F9BFE4F-4958-444B-ACAA-27973D544B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524000"/>
            <a:ext cx="3124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理想二极管开关模型</a:t>
            </a:r>
          </a:p>
        </p:txBody>
      </p:sp>
      <p:sp>
        <p:nvSpPr>
          <p:cNvPr id="165897" name="AutoShape 9">
            <a:extLst>
              <a:ext uri="{FF2B5EF4-FFF2-40B4-BE49-F238E27FC236}">
                <a16:creationId xmlns:a16="http://schemas.microsoft.com/office/drawing/2014/main" id="{AADF4CE7-062E-4B51-BA1C-66518B1CE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1400" y="2133600"/>
            <a:ext cx="2286000" cy="1066800"/>
          </a:xfrm>
          <a:prstGeom prst="wedgeRoundRectCallout">
            <a:avLst>
              <a:gd name="adj1" fmla="val -108958"/>
              <a:gd name="adj2" fmla="val 90028"/>
              <a:gd name="adj3" fmla="val 16667"/>
            </a:avLst>
          </a:prstGeom>
          <a:noFill/>
          <a:ln w="28575">
            <a:solidFill>
              <a:srgbClr val="008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zh-CN" altLang="en-US" sz="1800" b="1">
                <a:latin typeface="宋体" panose="02010600030101010101" pitchFamily="2" charset="-122"/>
              </a:rPr>
              <a:t>正向导通，</a:t>
            </a:r>
            <a:r>
              <a:rPr kumimoji="1" lang="en-US" altLang="zh-CN" sz="1800" b="1">
                <a:latin typeface="Tahoma" panose="020B0604030504040204" pitchFamily="34" charset="0"/>
              </a:rPr>
              <a:t>V</a:t>
            </a:r>
            <a:r>
              <a:rPr kumimoji="1" lang="en-US" altLang="zh-CN" sz="1800" b="1" baseline="-30000">
                <a:latin typeface="Tahoma" panose="020B0604030504040204" pitchFamily="34" charset="0"/>
              </a:rPr>
              <a:t>D</a:t>
            </a:r>
            <a:r>
              <a:rPr kumimoji="1" lang="en-US" altLang="zh-CN" sz="1800" b="1">
                <a:latin typeface="Tahoma" panose="020B0604030504040204" pitchFamily="34" charset="0"/>
              </a:rPr>
              <a:t>=0 (</a:t>
            </a:r>
            <a:r>
              <a:rPr kumimoji="1" lang="zh-CN" altLang="en-US" sz="1800" b="1">
                <a:latin typeface="宋体" panose="02010600030101010101" pitchFamily="2" charset="-122"/>
              </a:rPr>
              <a:t>内阻</a:t>
            </a:r>
            <a:r>
              <a:rPr kumimoji="1" lang="en-US" altLang="zh-CN" sz="1800" b="1">
                <a:latin typeface="Tahoma" panose="020B0604030504040204" pitchFamily="34" charset="0"/>
              </a:rPr>
              <a:t>r=0)</a:t>
            </a:r>
            <a:r>
              <a:rPr kumimoji="1" lang="zh-CN" altLang="en-US" sz="1800" b="1">
                <a:latin typeface="宋体" panose="02010600030101010101" pitchFamily="2" charset="-122"/>
              </a:rPr>
              <a:t>，相当于开关闭合</a:t>
            </a:r>
            <a:endParaRPr kumimoji="1" lang="zh-CN" altLang="en-US" sz="2400">
              <a:latin typeface="Tahoma" panose="020B0604030504040204" pitchFamily="34" charset="0"/>
            </a:endParaRPr>
          </a:p>
        </p:txBody>
      </p:sp>
      <p:sp>
        <p:nvSpPr>
          <p:cNvPr id="165898" name="AutoShape 10">
            <a:extLst>
              <a:ext uri="{FF2B5EF4-FFF2-40B4-BE49-F238E27FC236}">
                <a16:creationId xmlns:a16="http://schemas.microsoft.com/office/drawing/2014/main" id="{FE338397-C09F-4BA5-8905-785FA120C2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5257800"/>
            <a:ext cx="2286000" cy="1066800"/>
          </a:xfrm>
          <a:prstGeom prst="wedgeRoundRectCallout">
            <a:avLst>
              <a:gd name="adj1" fmla="val -45625"/>
              <a:gd name="adj2" fmla="val -124255"/>
              <a:gd name="adj3" fmla="val 16667"/>
            </a:avLst>
          </a:prstGeom>
          <a:noFill/>
          <a:ln w="28575">
            <a:solidFill>
              <a:srgbClr val="3399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zh-CN" altLang="en-US" sz="1800" b="1">
                <a:latin typeface="Times New Roman" panose="02020603050405020304" pitchFamily="18" charset="0"/>
              </a:rPr>
              <a:t>反向截止，</a:t>
            </a:r>
            <a:r>
              <a:rPr kumimoji="1" lang="en-US" altLang="zh-CN" sz="1800" b="1">
                <a:latin typeface="Times New Roman" panose="02020603050405020304" pitchFamily="18" charset="0"/>
              </a:rPr>
              <a:t>I</a:t>
            </a:r>
            <a:r>
              <a:rPr kumimoji="1" lang="en-US" altLang="zh-CN" sz="1800" b="1" baseline="-30000">
                <a:latin typeface="Times New Roman" panose="02020603050405020304" pitchFamily="18" charset="0"/>
              </a:rPr>
              <a:t>S</a:t>
            </a:r>
            <a:r>
              <a:rPr kumimoji="1" lang="en-US" altLang="zh-CN" sz="1800" b="1">
                <a:latin typeface="Times New Roman" panose="02020603050405020304" pitchFamily="18" charset="0"/>
              </a:rPr>
              <a:t>=0 (</a:t>
            </a:r>
            <a:r>
              <a:rPr kumimoji="1" lang="zh-CN" altLang="en-US" sz="1800" b="1">
                <a:latin typeface="Times New Roman" panose="02020603050405020304" pitchFamily="18" charset="0"/>
              </a:rPr>
              <a:t>内阻</a:t>
            </a:r>
            <a:r>
              <a:rPr kumimoji="1" lang="en-US" altLang="zh-CN" sz="1800" b="1">
                <a:latin typeface="Times New Roman" panose="02020603050405020304" pitchFamily="18" charset="0"/>
              </a:rPr>
              <a:t>r=</a:t>
            </a:r>
            <a:r>
              <a:rPr kumimoji="1"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</a:t>
            </a:r>
            <a:r>
              <a:rPr kumimoji="1" lang="en-US" altLang="zh-CN" sz="1800" b="1">
                <a:latin typeface="Times New Roman" panose="02020603050405020304" pitchFamily="18" charset="0"/>
              </a:rPr>
              <a:t>)</a:t>
            </a:r>
            <a:r>
              <a:rPr kumimoji="1" lang="zh-CN" altLang="en-US" sz="1800" b="1">
                <a:latin typeface="Times New Roman" panose="02020603050405020304" pitchFamily="18" charset="0"/>
              </a:rPr>
              <a:t>，相当于开关断开。</a:t>
            </a:r>
          </a:p>
        </p:txBody>
      </p:sp>
      <p:graphicFrame>
        <p:nvGraphicFramePr>
          <p:cNvPr id="165902" name="Object 14">
            <a:extLst>
              <a:ext uri="{FF2B5EF4-FFF2-40B4-BE49-F238E27FC236}">
                <a16:creationId xmlns:a16="http://schemas.microsoft.com/office/drawing/2014/main" id="{1C26C6EA-0D2E-4ABF-8F45-907EF3DD285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258888" y="2565400"/>
          <a:ext cx="2438400" cy="223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4" name="图片" r:id="rId3" imgW="2095500" imgH="1930400" progId="Word.Picture.8">
                  <p:embed/>
                </p:oleObj>
              </mc:Choice>
              <mc:Fallback>
                <p:oleObj name="图片" r:id="rId3" imgW="2095500" imgH="1930400" progId="Word.Picture.8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2565400"/>
                        <a:ext cx="2438400" cy="223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4" name="Rectangle 26">
            <a:extLst>
              <a:ext uri="{FF2B5EF4-FFF2-40B4-BE49-F238E27FC236}">
                <a16:creationId xmlns:a16="http://schemas.microsoft.com/office/drawing/2014/main" id="{92B4541C-AD02-4F0A-9F90-48FC59FC8A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892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65913" name="Object 25">
            <a:extLst>
              <a:ext uri="{FF2B5EF4-FFF2-40B4-BE49-F238E27FC236}">
                <a16:creationId xmlns:a16="http://schemas.microsoft.com/office/drawing/2014/main" id="{05743772-C0C4-4AB6-83C5-166D8E130B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67400" y="4802188"/>
          <a:ext cx="2016125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5" name="Visio" r:id="rId5" imgW="1225327" imgH="596615" progId="Visio.Drawing.11">
                  <p:embed/>
                </p:oleObj>
              </mc:Choice>
              <mc:Fallback>
                <p:oleObj name="Visio" r:id="rId5" imgW="1225327" imgH="596615" progId="Visio.Drawing.11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8974" b="10257"/>
                      <a:stretch>
                        <a:fillRect/>
                      </a:stretch>
                    </p:blipFill>
                    <p:spPr bwMode="auto">
                      <a:xfrm>
                        <a:off x="5867400" y="4802188"/>
                        <a:ext cx="2016125" cy="787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5921" name="Object 33">
            <a:extLst>
              <a:ext uri="{FF2B5EF4-FFF2-40B4-BE49-F238E27FC236}">
                <a16:creationId xmlns:a16="http://schemas.microsoft.com/office/drawing/2014/main" id="{84F17AB5-28A5-4683-99B2-476C3FD549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940425" y="3573463"/>
          <a:ext cx="2016125" cy="814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86" name="Visio" r:id="rId7" imgW="1225327" imgH="542554" progId="Visio.Drawing.11">
                  <p:embed/>
                </p:oleObj>
              </mc:Choice>
              <mc:Fallback>
                <p:oleObj name="Visio" r:id="rId7" imgW="1225327" imgH="542554" progId="Visio.Drawing.11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8450"/>
                      <a:stretch>
                        <a:fillRect/>
                      </a:stretch>
                    </p:blipFill>
                    <p:spPr bwMode="auto">
                      <a:xfrm>
                        <a:off x="5940425" y="3573463"/>
                        <a:ext cx="2016125" cy="814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65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65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59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59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5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65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59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59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65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7" grpId="0" animBg="1" autoUpdateAnimBg="0"/>
      <p:bldP spid="165898" grpId="0" animBg="1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ext Box 3">
            <a:extLst>
              <a:ext uri="{FF2B5EF4-FFF2-40B4-BE49-F238E27FC236}">
                <a16:creationId xmlns:a16="http://schemas.microsoft.com/office/drawing/2014/main" id="{98676C5E-CF72-45EC-A418-62F2B62322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1.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常用的二极管模型</a:t>
            </a:r>
          </a:p>
        </p:txBody>
      </p:sp>
      <p:sp>
        <p:nvSpPr>
          <p:cNvPr id="20483" name="Text Box 4">
            <a:extLst>
              <a:ext uri="{FF2B5EF4-FFF2-40B4-BE49-F238E27FC236}">
                <a16:creationId xmlns:a16="http://schemas.microsoft.com/office/drawing/2014/main" id="{676A0A0A-25C7-43B7-9A64-2D1B6C1316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524000"/>
            <a:ext cx="3124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恒压源模型</a:t>
            </a:r>
          </a:p>
        </p:txBody>
      </p:sp>
      <p:sp>
        <p:nvSpPr>
          <p:cNvPr id="166925" name="Rectangle 13">
            <a:extLst>
              <a:ext uri="{FF2B5EF4-FFF2-40B4-BE49-F238E27FC236}">
                <a16:creationId xmlns:a16="http://schemas.microsoft.com/office/drawing/2014/main" id="{015319C2-066B-466B-955F-166460C0F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5486400"/>
            <a:ext cx="43434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1" lang="en-US" altLang="zh-CN">
                <a:latin typeface="Times New Roman" panose="02020603050405020304" pitchFamily="18" charset="0"/>
              </a:rPr>
              <a:t>Si</a:t>
            </a:r>
            <a:r>
              <a:rPr kumimoji="1" lang="zh-CN" altLang="en-US">
                <a:latin typeface="Times New Roman" panose="02020603050405020304" pitchFamily="18" charset="0"/>
              </a:rPr>
              <a:t>管：</a:t>
            </a:r>
            <a:r>
              <a:rPr kumimoji="1" lang="en-US" altLang="zh-CN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on</a:t>
            </a:r>
            <a:r>
              <a:rPr kumimoji="1" lang="en-US" altLang="zh-CN">
                <a:latin typeface="宋体" panose="02010600030101010101" pitchFamily="2" charset="-122"/>
              </a:rPr>
              <a:t>≈0.7(V)</a:t>
            </a:r>
            <a:r>
              <a:rPr kumimoji="1" lang="zh-CN" altLang="en-US">
                <a:latin typeface="宋体" panose="02010600030101010101" pitchFamily="2" charset="-122"/>
              </a:rPr>
              <a:t>（实际：</a:t>
            </a:r>
            <a:r>
              <a:rPr kumimoji="1" lang="en-US" altLang="zh-CN">
                <a:latin typeface="宋体" panose="02010600030101010101" pitchFamily="2" charset="-122"/>
              </a:rPr>
              <a:t>0.6</a:t>
            </a:r>
            <a:r>
              <a:rPr kumimoji="1" lang="zh-CN" altLang="en-US">
                <a:latin typeface="宋体" panose="02010600030101010101" pitchFamily="2" charset="-122"/>
              </a:rPr>
              <a:t>～</a:t>
            </a:r>
            <a:r>
              <a:rPr kumimoji="1" lang="en-US" altLang="zh-CN">
                <a:latin typeface="宋体" panose="02010600030101010101" pitchFamily="2" charset="-122"/>
              </a:rPr>
              <a:t>0.8</a:t>
            </a:r>
            <a:r>
              <a:rPr kumimoji="1" lang="zh-CN" altLang="en-US">
                <a:latin typeface="宋体" panose="02010600030101010101" pitchFamily="2" charset="-122"/>
              </a:rPr>
              <a:t>）</a:t>
            </a:r>
            <a:endParaRPr kumimoji="1" lang="zh-CN" altLang="en-US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</a:pPr>
            <a:r>
              <a:rPr kumimoji="1" lang="en-US" altLang="zh-CN" b="1">
                <a:latin typeface="宋体" panose="02010600030101010101" pitchFamily="2" charset="-122"/>
              </a:rPr>
              <a:t>Ge</a:t>
            </a:r>
            <a:r>
              <a:rPr kumimoji="1" lang="zh-CN" altLang="en-US">
                <a:latin typeface="宋体" panose="02010600030101010101" pitchFamily="2" charset="-122"/>
              </a:rPr>
              <a:t>管：</a:t>
            </a:r>
            <a:r>
              <a:rPr kumimoji="1" lang="en-US" altLang="zh-CN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on</a:t>
            </a:r>
            <a:r>
              <a:rPr kumimoji="1" lang="en-US" altLang="zh-CN">
                <a:latin typeface="宋体" panose="02010600030101010101" pitchFamily="2" charset="-122"/>
              </a:rPr>
              <a:t>≈0.2</a:t>
            </a:r>
            <a:r>
              <a:rPr kumimoji="1" lang="zh-CN" altLang="en-US">
                <a:latin typeface="宋体" panose="02010600030101010101" pitchFamily="2" charset="-122"/>
              </a:rPr>
              <a:t>（</a:t>
            </a:r>
            <a:r>
              <a:rPr kumimoji="1" lang="en-US" altLang="zh-CN">
                <a:latin typeface="宋体" panose="02010600030101010101" pitchFamily="2" charset="-122"/>
              </a:rPr>
              <a:t>V</a:t>
            </a:r>
            <a:r>
              <a:rPr kumimoji="1" lang="zh-CN" altLang="en-US">
                <a:latin typeface="宋体" panose="02010600030101010101" pitchFamily="2" charset="-122"/>
              </a:rPr>
              <a:t>）</a:t>
            </a:r>
            <a:r>
              <a:rPr kumimoji="1" lang="zh-CN" altLang="en-US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66927" name="AutoShape 15">
            <a:extLst>
              <a:ext uri="{FF2B5EF4-FFF2-40B4-BE49-F238E27FC236}">
                <a16:creationId xmlns:a16="http://schemas.microsoft.com/office/drawing/2014/main" id="{27A50C58-BFE2-4235-ABC7-C32B3D765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30600" y="2311400"/>
            <a:ext cx="1905000" cy="685800"/>
          </a:xfrm>
          <a:prstGeom prst="wedgeRoundRectCallout">
            <a:avLst>
              <a:gd name="adj1" fmla="val -68750"/>
              <a:gd name="adj2" fmla="val 216667"/>
              <a:gd name="adj3" fmla="val 16667"/>
            </a:avLst>
          </a:prstGeom>
          <a:noFill/>
          <a:ln w="28575">
            <a:solidFill>
              <a:srgbClr val="3399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1800" b="1">
                <a:latin typeface="Times New Roman" panose="02020603050405020304" pitchFamily="18" charset="0"/>
              </a:rPr>
              <a:t>V</a:t>
            </a:r>
            <a:r>
              <a:rPr kumimoji="1" lang="en-US" altLang="zh-CN" sz="1800" b="1">
                <a:latin typeface="Times New Roman" panose="02020603050405020304" pitchFamily="18" charset="0"/>
                <a:sym typeface="Symbol" panose="05050102010706020507" pitchFamily="18" charset="2"/>
              </a:rPr>
              <a:t></a:t>
            </a:r>
            <a:r>
              <a:rPr kumimoji="1" lang="en-US" altLang="zh-CN" sz="1800" b="1">
                <a:latin typeface="Times New Roman" panose="02020603050405020304" pitchFamily="18" charset="0"/>
              </a:rPr>
              <a:t> V</a:t>
            </a:r>
            <a:r>
              <a:rPr kumimoji="1" lang="en-US" altLang="zh-CN" sz="1800" b="1" baseline="-30000">
                <a:latin typeface="Times New Roman" panose="02020603050405020304" pitchFamily="18" charset="0"/>
              </a:rPr>
              <a:t>on</a:t>
            </a:r>
            <a:r>
              <a:rPr kumimoji="1" lang="zh-CN" altLang="en-US" sz="1800" b="1">
                <a:latin typeface="Times New Roman" panose="02020603050405020304" pitchFamily="18" charset="0"/>
              </a:rPr>
              <a:t>，</a:t>
            </a:r>
            <a:r>
              <a:rPr kumimoji="1" lang="en-US" altLang="zh-CN" sz="1800" b="1">
                <a:latin typeface="Times New Roman" panose="02020603050405020304" pitchFamily="18" charset="0"/>
              </a:rPr>
              <a:t>D</a:t>
            </a:r>
            <a:r>
              <a:rPr kumimoji="1" lang="zh-CN" altLang="en-US" sz="1800" b="1">
                <a:latin typeface="Times New Roman" panose="02020603050405020304" pitchFamily="18" charset="0"/>
              </a:rPr>
              <a:t>通，通后压降为</a:t>
            </a:r>
            <a:r>
              <a:rPr kumimoji="1" lang="en-US" altLang="zh-CN" sz="1800" b="1">
                <a:latin typeface="Times New Roman" panose="02020603050405020304" pitchFamily="18" charset="0"/>
              </a:rPr>
              <a:t>V</a:t>
            </a:r>
            <a:r>
              <a:rPr kumimoji="1" lang="en-US" altLang="zh-CN" sz="1800" b="1" baseline="-30000">
                <a:latin typeface="Times New Roman" panose="02020603050405020304" pitchFamily="18" charset="0"/>
              </a:rPr>
              <a:t>on</a:t>
            </a:r>
            <a:r>
              <a:rPr kumimoji="1" lang="en-US" altLang="zh-CN" sz="1800" b="1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66928" name="AutoShape 16">
            <a:extLst>
              <a:ext uri="{FF2B5EF4-FFF2-40B4-BE49-F238E27FC236}">
                <a16:creationId xmlns:a16="http://schemas.microsoft.com/office/drawing/2014/main" id="{A74084E4-9093-4AEF-8F3A-13F4092A3F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550" y="4724400"/>
            <a:ext cx="1828800" cy="609600"/>
          </a:xfrm>
          <a:prstGeom prst="wedgeRoundRectCallout">
            <a:avLst>
              <a:gd name="adj1" fmla="val 52259"/>
              <a:gd name="adj2" fmla="val -125000"/>
              <a:gd name="adj3" fmla="val 16667"/>
            </a:avLst>
          </a:prstGeom>
          <a:noFill/>
          <a:ln w="28575">
            <a:solidFill>
              <a:srgbClr val="339933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1800" b="1">
                <a:latin typeface="Tahoma" panose="020B0604030504040204" pitchFamily="34" charset="0"/>
              </a:rPr>
              <a:t> </a:t>
            </a:r>
            <a:r>
              <a:rPr kumimoji="1" lang="en-US" altLang="zh-CN" sz="1800" b="1">
                <a:latin typeface="Times New Roman" panose="02020603050405020304" pitchFamily="18" charset="0"/>
              </a:rPr>
              <a:t>V&lt; V</a:t>
            </a:r>
            <a:r>
              <a:rPr kumimoji="1" lang="en-US" altLang="zh-CN" sz="1800" b="1" baseline="-30000">
                <a:latin typeface="Times New Roman" panose="02020603050405020304" pitchFamily="18" charset="0"/>
              </a:rPr>
              <a:t>on</a:t>
            </a:r>
            <a:r>
              <a:rPr kumimoji="1" lang="zh-CN" altLang="en-US" sz="1800" b="1">
                <a:latin typeface="Times New Roman" panose="02020603050405020304" pitchFamily="18" charset="0"/>
              </a:rPr>
              <a:t>，</a:t>
            </a:r>
            <a:r>
              <a:rPr kumimoji="1" lang="en-US" altLang="zh-CN" sz="1800" b="1">
                <a:latin typeface="Times New Roman" panose="02020603050405020304" pitchFamily="18" charset="0"/>
              </a:rPr>
              <a:t>D</a:t>
            </a:r>
            <a:r>
              <a:rPr kumimoji="1" lang="zh-CN" altLang="en-US" sz="1800" b="1">
                <a:latin typeface="Times New Roman" panose="02020603050405020304" pitchFamily="18" charset="0"/>
              </a:rPr>
              <a:t>止，</a:t>
            </a:r>
            <a:r>
              <a:rPr kumimoji="1" lang="en-US" altLang="zh-CN" sz="1800" b="1">
                <a:latin typeface="Times New Roman" panose="02020603050405020304" pitchFamily="18" charset="0"/>
              </a:rPr>
              <a:t>Is≈0</a:t>
            </a:r>
            <a:r>
              <a:rPr kumimoji="1" lang="zh-CN" altLang="en-US" sz="1800" b="1">
                <a:latin typeface="Times New Roman" panose="02020603050405020304" pitchFamily="18" charset="0"/>
              </a:rPr>
              <a:t>， </a:t>
            </a:r>
          </a:p>
        </p:txBody>
      </p:sp>
      <p:sp>
        <p:nvSpPr>
          <p:cNvPr id="20487" name="Rectangle 23">
            <a:extLst>
              <a:ext uri="{FF2B5EF4-FFF2-40B4-BE49-F238E27FC236}">
                <a16:creationId xmlns:a16="http://schemas.microsoft.com/office/drawing/2014/main" id="{5E18AC08-48B0-45F8-8F3A-FDDF2B1F96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082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66934" name="Object 22">
            <a:extLst>
              <a:ext uri="{FF2B5EF4-FFF2-40B4-BE49-F238E27FC236}">
                <a16:creationId xmlns:a16="http://schemas.microsoft.com/office/drawing/2014/main" id="{5BAC99AE-2DAA-4CB0-AF84-BB8FC27C6CB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84888" y="2924175"/>
          <a:ext cx="2232025" cy="1195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0" name="Visio" r:id="rId3" imgW="1291620" imgH="694944" progId="Visio.Drawing.11">
                  <p:embed/>
                </p:oleObj>
              </mc:Choice>
              <mc:Fallback>
                <p:oleObj name="Visio" r:id="rId3" imgW="1291620" imgH="694944" progId="Visio.Drawing.11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84888" y="2924175"/>
                        <a:ext cx="2232025" cy="1195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89" name="Rectangle 26">
            <a:extLst>
              <a:ext uri="{FF2B5EF4-FFF2-40B4-BE49-F238E27FC236}">
                <a16:creationId xmlns:a16="http://schemas.microsoft.com/office/drawing/2014/main" id="{DEB4D684-DFBB-4E1B-8B38-6F9B1AB47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734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66937" name="Object 25">
            <a:extLst>
              <a:ext uri="{FF2B5EF4-FFF2-40B4-BE49-F238E27FC236}">
                <a16:creationId xmlns:a16="http://schemas.microsoft.com/office/drawing/2014/main" id="{B68E91C3-4656-45F0-8A89-B5B9B7B05CE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156325" y="4652963"/>
          <a:ext cx="2232025" cy="809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1" name="Visio" r:id="rId5" imgW="1411590" imgH="509869" progId="Visio.Drawing.11">
                  <p:embed/>
                </p:oleObj>
              </mc:Choice>
              <mc:Fallback>
                <p:oleObj name="Visio" r:id="rId5" imgW="1411590" imgH="509869" progId="Visio.Drawing.11">
                  <p:embed/>
                  <p:pic>
                    <p:nvPicPr>
                      <p:cNvPr id="0" name="Object 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4652963"/>
                        <a:ext cx="2232025" cy="809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491" name="Object 27">
            <a:extLst>
              <a:ext uri="{FF2B5EF4-FFF2-40B4-BE49-F238E27FC236}">
                <a16:creationId xmlns:a16="http://schemas.microsoft.com/office/drawing/2014/main" id="{A8250098-6E4E-4385-B078-DEEF67F56A77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1490663" y="2460625"/>
          <a:ext cx="3081337" cy="2078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12" name="图片" r:id="rId7" imgW="703764" imgH="590560" progId="Word.Picture.8">
                  <p:embed/>
                </p:oleObj>
              </mc:Choice>
              <mc:Fallback>
                <p:oleObj name="图片" r:id="rId7" imgW="703764" imgH="590560" progId="Word.Picture.8">
                  <p:embed/>
                  <p:pic>
                    <p:nvPicPr>
                      <p:cNvPr id="0" name="Object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0663" y="2460625"/>
                        <a:ext cx="3081337" cy="20780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6942" name="Rectangle 30">
            <a:extLst>
              <a:ext uri="{FF2B5EF4-FFF2-40B4-BE49-F238E27FC236}">
                <a16:creationId xmlns:a16="http://schemas.microsoft.com/office/drawing/2014/main" id="{04B7C1C5-53BA-4B1B-B245-EB2E5BF0AF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88913"/>
            <a:ext cx="8604250" cy="503237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2.3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二极管的常用模型和分析方法</a:t>
            </a:r>
            <a:r>
              <a:rPr kumimoji="1"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669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669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69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6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669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69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669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6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1" dur="500"/>
                                        <p:tgtEl>
                                          <p:spTgt spid="1669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500"/>
                                        <p:tgtEl>
                                          <p:spTgt spid="1669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6925" grpId="0" build="p" autoUpdateAnimBg="0"/>
      <p:bldP spid="166927" grpId="0" animBg="1" autoUpdateAnimBg="0"/>
      <p:bldP spid="166928" grpId="0" animBg="1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ext Box 3">
            <a:extLst>
              <a:ext uri="{FF2B5EF4-FFF2-40B4-BE49-F238E27FC236}">
                <a16:creationId xmlns:a16="http://schemas.microsoft.com/office/drawing/2014/main" id="{10EE8921-3D46-447C-A27A-007653642A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1.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常用的二极管模型</a:t>
            </a:r>
          </a:p>
        </p:txBody>
      </p:sp>
      <p:sp>
        <p:nvSpPr>
          <p:cNvPr id="21507" name="Text Box 4">
            <a:extLst>
              <a:ext uri="{FF2B5EF4-FFF2-40B4-BE49-F238E27FC236}">
                <a16:creationId xmlns:a16="http://schemas.microsoft.com/office/drawing/2014/main" id="{7A9BED61-638F-42DD-829C-9138701FE7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1524000"/>
            <a:ext cx="3581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FF0000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交流小信号模型（微变等效）</a:t>
            </a:r>
            <a:r>
              <a:rPr kumimoji="1" lang="zh-CN" altLang="en-US" b="1">
                <a:latin typeface="宋体" panose="02010600030101010101" pitchFamily="2" charset="-122"/>
              </a:rPr>
              <a:t> </a:t>
            </a:r>
          </a:p>
        </p:txBody>
      </p:sp>
      <p:graphicFrame>
        <p:nvGraphicFramePr>
          <p:cNvPr id="167955" name="Object 19">
            <a:extLst>
              <a:ext uri="{FF2B5EF4-FFF2-40B4-BE49-F238E27FC236}">
                <a16:creationId xmlns:a16="http://schemas.microsoft.com/office/drawing/2014/main" id="{4700B34E-E73B-4E84-A409-B7671018CA9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623311"/>
              </p:ext>
            </p:extLst>
          </p:nvPr>
        </p:nvGraphicFramePr>
        <p:xfrm>
          <a:off x="4043514" y="4594760"/>
          <a:ext cx="3987800" cy="649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2" name="公式" r:id="rId3" imgW="2730500" imgH="444500" progId="Equation.3">
                  <p:embed/>
                </p:oleObj>
              </mc:Choice>
              <mc:Fallback>
                <p:oleObj name="公式" r:id="rId3" imgW="2730500" imgH="4445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43514" y="4594760"/>
                        <a:ext cx="3987800" cy="649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09" name="Rectangle 23">
            <a:extLst>
              <a:ext uri="{FF2B5EF4-FFF2-40B4-BE49-F238E27FC236}">
                <a16:creationId xmlns:a16="http://schemas.microsoft.com/office/drawing/2014/main" id="{C48B2339-FFD5-4D18-BEAA-2C4D8D00D1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2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1510" name="Rectangle 25">
            <a:extLst>
              <a:ext uri="{FF2B5EF4-FFF2-40B4-BE49-F238E27FC236}">
                <a16:creationId xmlns:a16="http://schemas.microsoft.com/office/drawing/2014/main" id="{FEF67F5E-964A-4B9A-AABE-3F392FFFE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019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67960" name="Object 24">
            <a:extLst>
              <a:ext uri="{FF2B5EF4-FFF2-40B4-BE49-F238E27FC236}">
                <a16:creationId xmlns:a16="http://schemas.microsoft.com/office/drawing/2014/main" id="{3F10EA54-2030-40D7-BD49-674C60ED748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0770547"/>
              </p:ext>
            </p:extLst>
          </p:nvPr>
        </p:nvGraphicFramePr>
        <p:xfrm>
          <a:off x="4271200" y="2226002"/>
          <a:ext cx="3527425" cy="2349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3" name="Visio" r:id="rId5" imgW="2254301" imgH="1503030" progId="Visio.Drawing.11">
                  <p:embed/>
                </p:oleObj>
              </mc:Choice>
              <mc:Fallback>
                <p:oleObj name="Visio" r:id="rId5" imgW="2254301" imgH="1503030" progId="Visio.Drawing.11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71200" y="2226002"/>
                        <a:ext cx="3527425" cy="2349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512" name="Rectangle 27">
            <a:extLst>
              <a:ext uri="{FF2B5EF4-FFF2-40B4-BE49-F238E27FC236}">
                <a16:creationId xmlns:a16="http://schemas.microsoft.com/office/drawing/2014/main" id="{6E59593F-9720-4822-B13F-81F79DE43D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62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513" name="Object 26">
            <a:extLst>
              <a:ext uri="{FF2B5EF4-FFF2-40B4-BE49-F238E27FC236}">
                <a16:creationId xmlns:a16="http://schemas.microsoft.com/office/drawing/2014/main" id="{E4057CFC-0487-4FA0-9ACA-2FB4D6AB1F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99944"/>
              </p:ext>
            </p:extLst>
          </p:nvPr>
        </p:nvGraphicFramePr>
        <p:xfrm>
          <a:off x="179512" y="2028628"/>
          <a:ext cx="3673475" cy="327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34" name="图片" r:id="rId7" imgW="2891846" imgH="2574789" progId="Word.Picture.8">
                  <p:embed/>
                </p:oleObj>
              </mc:Choice>
              <mc:Fallback>
                <p:oleObj name="图片" r:id="rId7" imgW="2891846" imgH="2574789" progId="Word.Picture.8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512" y="2028628"/>
                        <a:ext cx="3673475" cy="327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7965" name="Rectangle 29">
            <a:extLst>
              <a:ext uri="{FF2B5EF4-FFF2-40B4-BE49-F238E27FC236}">
                <a16:creationId xmlns:a16="http://schemas.microsoft.com/office/drawing/2014/main" id="{40C16641-AF3B-4F1A-B030-37CB455208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88913"/>
            <a:ext cx="8604250" cy="503237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2.3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二极管的常用模型和分析方法</a:t>
            </a:r>
            <a:r>
              <a:rPr kumimoji="1"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46799DA-8760-4995-8E51-75110245166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5315" y="833323"/>
            <a:ext cx="2286000" cy="14287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4D93CB6-6A91-4C14-8AF6-CB8A68366F1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5593" y="5351373"/>
            <a:ext cx="8172400" cy="1487707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7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7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7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67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ext Box 2">
            <a:extLst>
              <a:ext uri="{FF2B5EF4-FFF2-40B4-BE49-F238E27FC236}">
                <a16:creationId xmlns:a16="http://schemas.microsoft.com/office/drawing/2014/main" id="{BBE7F302-70DF-4A79-BB62-F752F40402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733800"/>
            <a:ext cx="541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33CC"/>
              </a:buClr>
              <a:buFont typeface="Wingdings" panose="05000000000000000000" pitchFamily="2" charset="2"/>
              <a:buNone/>
            </a:pPr>
            <a:endParaRPr kumimoji="1" lang="zh-CN" altLang="zh-CN" sz="2400">
              <a:latin typeface="宋体" panose="02010600030101010101" pitchFamily="2" charset="-122"/>
            </a:endParaRPr>
          </a:p>
        </p:txBody>
      </p:sp>
      <p:sp>
        <p:nvSpPr>
          <p:cNvPr id="4099" name="Text Box 4">
            <a:extLst>
              <a:ext uri="{FF2B5EF4-FFF2-40B4-BE49-F238E27FC236}">
                <a16:creationId xmlns:a16="http://schemas.microsoft.com/office/drawing/2014/main" id="{8956F2C4-2081-4C4B-A905-EE2CD77470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14600" y="2209800"/>
            <a:ext cx="38862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en-US" altLang="zh-CN" sz="2400" b="1">
                <a:solidFill>
                  <a:srgbClr val="0000FF"/>
                </a:solidFill>
                <a:latin typeface="宋体" panose="02010600030101010101" pitchFamily="2" charset="-122"/>
              </a:rPr>
              <a:t>PN</a:t>
            </a:r>
            <a:r>
              <a:rPr kumimoji="1"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结的形成 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1" lang="en-US" altLang="zh-CN" sz="2400" b="1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PN</a:t>
            </a:r>
            <a:r>
              <a:rPr kumimoji="1" lang="zh-CN" altLang="en-US" sz="2400" b="1">
                <a:solidFill>
                  <a:srgbClr val="0000FF"/>
                </a:solidFill>
                <a:latin typeface="宋体" panose="02010600030101010101" pitchFamily="2" charset="-122"/>
                <a:cs typeface="Times New Roman" panose="02020603050405020304" pitchFamily="18" charset="0"/>
              </a:rPr>
              <a:t>结的单向导电性</a:t>
            </a:r>
            <a:r>
              <a:rPr kumimoji="1" lang="zh-CN" altLang="en-US" sz="2400" b="1">
                <a:solidFill>
                  <a:srgbClr val="0000FF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4100" name="Text Box 5">
            <a:extLst>
              <a:ext uri="{FF2B5EF4-FFF2-40B4-BE49-F238E27FC236}">
                <a16:creationId xmlns:a16="http://schemas.microsoft.com/office/drawing/2014/main" id="{1598461D-D53D-491D-A589-17C299C9A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385888"/>
            <a:ext cx="4038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800" b="1">
                <a:solidFill>
                  <a:srgbClr val="3333CC"/>
                </a:solidFill>
                <a:latin typeface="Times New Roman" panose="02020603050405020304" pitchFamily="18" charset="0"/>
              </a:rPr>
              <a:t>2.1 PN</a:t>
            </a:r>
            <a:r>
              <a:rPr kumimoji="1" lang="zh-CN" altLang="en-US" sz="2800" b="1">
                <a:solidFill>
                  <a:srgbClr val="3333CC"/>
                </a:solidFill>
                <a:latin typeface="Times New Roman" panose="02020603050405020304" pitchFamily="18" charset="0"/>
              </a:rPr>
              <a:t>结的形成及特性</a:t>
            </a:r>
          </a:p>
        </p:txBody>
      </p:sp>
      <p:sp>
        <p:nvSpPr>
          <p:cNvPr id="151558" name="Text Box 6">
            <a:extLst>
              <a:ext uri="{FF2B5EF4-FFF2-40B4-BE49-F238E27FC236}">
                <a16:creationId xmlns:a16="http://schemas.microsoft.com/office/drawing/2014/main" id="{1A471C4F-CD52-45BD-89CD-97743B918A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3962400"/>
            <a:ext cx="45720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关键问题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        什么是</a:t>
            </a:r>
            <a:r>
              <a:rPr kumimoji="1" lang="en-US" altLang="zh-CN" sz="2400">
                <a:solidFill>
                  <a:srgbClr val="FF0000"/>
                </a:solidFill>
                <a:latin typeface="Times New Roman" panose="02020603050405020304" pitchFamily="18" charset="0"/>
              </a:rPr>
              <a:t>PN</a:t>
            </a:r>
            <a:r>
              <a:rPr kumimoji="1" lang="zh-CN" altLang="en-US" sz="2400">
                <a:solidFill>
                  <a:srgbClr val="FF0000"/>
                </a:solidFill>
                <a:latin typeface="Times New Roman" panose="02020603050405020304" pitchFamily="18" charset="0"/>
              </a:rPr>
              <a:t>结的单向导电性？</a:t>
            </a:r>
          </a:p>
        </p:txBody>
      </p:sp>
      <p:sp>
        <p:nvSpPr>
          <p:cNvPr id="151563" name="Rectangle 11">
            <a:extLst>
              <a:ext uri="{FF2B5EF4-FFF2-40B4-BE49-F238E27FC236}">
                <a16:creationId xmlns:a16="http://schemas.microsoft.com/office/drawing/2014/main" id="{97BD9F5D-67A5-41E4-96AA-DE3AFB71FDB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79248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ea typeface="宋体" panose="02010600030101010101" pitchFamily="2" charset="-122"/>
              </a:rPr>
              <a:t>半导体二极管及常用二极管电路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51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8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ext Box 3">
            <a:extLst>
              <a:ext uri="{FF2B5EF4-FFF2-40B4-BE49-F238E27FC236}">
                <a16:creationId xmlns:a16="http://schemas.microsoft.com/office/drawing/2014/main" id="{ADBE08A3-63D0-4ABB-B814-EAA63144D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2.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分析方法</a:t>
            </a:r>
            <a:r>
              <a:rPr kumimoji="1"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68977" name="Rectangle 17">
            <a:extLst>
              <a:ext uri="{FF2B5EF4-FFF2-40B4-BE49-F238E27FC236}">
                <a16:creationId xmlns:a16="http://schemas.microsoft.com/office/drawing/2014/main" id="{855F048D-08C7-4CD1-AFE2-401BD56459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99592" y="1916832"/>
            <a:ext cx="7129214" cy="207486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101600" indent="-101600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解析法 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5000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根据电路定律和二极管伏安特性，解出电路钟的伏安关系，再求解方程。非线性方程很难求解。</a:t>
            </a:r>
          </a:p>
          <a:p>
            <a:pPr marL="101600" indent="-101600" eaLnBrk="1" hangingPunct="1">
              <a:spcBef>
                <a:spcPct val="50000"/>
              </a:spcBef>
              <a:buFont typeface="Wingdings" panose="05000000000000000000" pitchFamily="2" charset="2"/>
              <a:buChar char="§"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模型分析法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(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等效电路分析法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</a:p>
          <a:p>
            <a:pPr marL="0" indent="0" eaLnBrk="1" hangingPunct="1">
              <a:spcBef>
                <a:spcPct val="50000"/>
              </a:spcBef>
              <a:buNone/>
            </a:pP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根据二极管实际工作状态，在分析精度允许的条件下，把非线性元件的特性在一定范围内进行线性化或分段线性化，用线性电路模型替代二极管。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eaLnBrk="1" hangingPunct="1">
              <a:spcBef>
                <a:spcPct val="50000"/>
              </a:spcBef>
              <a:buNone/>
            </a:pP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168979" name="Rectangle 19">
            <a:extLst>
              <a:ext uri="{FF2B5EF4-FFF2-40B4-BE49-F238E27FC236}">
                <a16:creationId xmlns:a16="http://schemas.microsoft.com/office/drawing/2014/main" id="{8D4EFE0A-E510-4E2B-AFC7-83C1493D17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88913"/>
            <a:ext cx="8604250" cy="503237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2.3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二极管的常用模型和分析方法</a:t>
            </a:r>
            <a:r>
              <a:rPr kumimoji="1"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>
            <a:extLst>
              <a:ext uri="{FF2B5EF4-FFF2-40B4-BE49-F238E27FC236}">
                <a16:creationId xmlns:a16="http://schemas.microsoft.com/office/drawing/2014/main" id="{9B2D80BA-BD10-4F01-92EC-D2EFFAD4E6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2.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分析方法</a:t>
            </a:r>
            <a:r>
              <a:rPr kumimoji="1"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23555" name="Text Box 13">
            <a:extLst>
              <a:ext uri="{FF2B5EF4-FFF2-40B4-BE49-F238E27FC236}">
                <a16:creationId xmlns:a16="http://schemas.microsoft.com/office/drawing/2014/main" id="{3CDAAFFB-5EF2-41D6-9523-FDEF4EDB6D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592263"/>
            <a:ext cx="7467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宋体" panose="02010600030101010101" pitchFamily="2" charset="-122"/>
              </a:rPr>
              <a:t>例，如</a:t>
            </a:r>
            <a:r>
              <a:rPr kumimoji="1" lang="zh-CN" altLang="en-US">
                <a:latin typeface="Times New Roman" panose="02020603050405020304" pitchFamily="18" charset="0"/>
              </a:rPr>
              <a:t>图 </a:t>
            </a:r>
            <a:r>
              <a:rPr kumimoji="1" lang="zh-CN" altLang="en-US">
                <a:latin typeface="宋体" panose="02010600030101010101" pitchFamily="2" charset="-122"/>
              </a:rPr>
              <a:t>，已知</a:t>
            </a:r>
            <a:r>
              <a:rPr kumimoji="1" lang="en-US" altLang="zh-CN">
                <a:latin typeface="Times New Roman" panose="02020603050405020304" pitchFamily="18" charset="0"/>
              </a:rPr>
              <a:t>E</a:t>
            </a:r>
            <a:r>
              <a:rPr kumimoji="1" lang="zh-CN" altLang="en-US">
                <a:latin typeface="宋体" panose="02010600030101010101" pitchFamily="2" charset="-122"/>
              </a:rPr>
              <a:t>和</a:t>
            </a:r>
            <a:r>
              <a:rPr kumimoji="1" lang="en-US" altLang="zh-CN" i="1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i </a:t>
            </a:r>
            <a:r>
              <a:rPr kumimoji="1" lang="en-US" altLang="zh-CN">
                <a:latin typeface="Times New Roman" panose="02020603050405020304" pitchFamily="18" charset="0"/>
              </a:rPr>
              <a:t>(</a:t>
            </a:r>
            <a:r>
              <a:rPr kumimoji="1" lang="zh-CN" altLang="en-US">
                <a:latin typeface="宋体" panose="02010600030101010101" pitchFamily="2" charset="-122"/>
              </a:rPr>
              <a:t>微小变化电压</a:t>
            </a:r>
            <a:r>
              <a:rPr kumimoji="1" lang="en-US" altLang="zh-CN">
                <a:latin typeface="Times New Roman" panose="02020603050405020304" pitchFamily="18" charset="0"/>
              </a:rPr>
              <a:t>)</a:t>
            </a:r>
            <a:r>
              <a:rPr kumimoji="1" lang="zh-CN" altLang="en-US">
                <a:latin typeface="宋体" panose="02010600030101010101" pitchFamily="2" charset="-122"/>
              </a:rPr>
              <a:t>，求</a:t>
            </a:r>
            <a:r>
              <a:rPr kumimoji="1" lang="en-US" altLang="zh-CN">
                <a:latin typeface="Times New Roman" panose="02020603050405020304" pitchFamily="18" charset="0"/>
              </a:rPr>
              <a:t>i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D</a:t>
            </a:r>
            <a:r>
              <a:rPr kumimoji="1" lang="zh-CN" altLang="en-US">
                <a:latin typeface="宋体" panose="02010600030101010101" pitchFamily="2" charset="-122"/>
              </a:rPr>
              <a:t>、</a:t>
            </a:r>
            <a:r>
              <a:rPr kumimoji="1" lang="en-US" altLang="zh-CN" i="1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D</a:t>
            </a:r>
            <a:r>
              <a:rPr kumimoji="1" lang="zh-CN" altLang="en-US">
                <a:latin typeface="宋体" panose="02010600030101010101" pitchFamily="2" charset="-122"/>
              </a:rPr>
              <a:t>。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sp>
        <p:nvSpPr>
          <p:cNvPr id="169998" name="Text Box 14">
            <a:extLst>
              <a:ext uri="{FF2B5EF4-FFF2-40B4-BE49-F238E27FC236}">
                <a16:creationId xmlns:a16="http://schemas.microsoft.com/office/drawing/2014/main" id="{52A7CB62-16F2-428B-A487-3FF7F7B719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2292350"/>
            <a:ext cx="4343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宋体" panose="02010600030101010101" pitchFamily="2" charset="-122"/>
              </a:rPr>
              <a:t>解</a:t>
            </a:r>
            <a:r>
              <a:rPr kumimoji="1" lang="zh-CN" altLang="en-US">
                <a:latin typeface="Tahoma" panose="020B0604030504040204" pitchFamily="34" charset="0"/>
              </a:rPr>
              <a:t> </a:t>
            </a:r>
            <a:r>
              <a:rPr kumimoji="1" lang="zh-CN" altLang="en-US" sz="2400">
                <a:latin typeface="Tahoma" panose="020B0604030504040204" pitchFamily="34" charset="0"/>
              </a:rPr>
              <a:t>：</a:t>
            </a:r>
            <a:r>
              <a:rPr kumimoji="1" lang="zh-CN" altLang="en-US">
                <a:latin typeface="Tahoma" panose="020B0604030504040204" pitchFamily="34" charset="0"/>
              </a:rPr>
              <a:t>①</a:t>
            </a:r>
            <a:r>
              <a:rPr kumimoji="1" lang="zh-CN" altLang="en-US">
                <a:latin typeface="宋体" panose="02010600030101010101" pitchFamily="2" charset="-122"/>
              </a:rPr>
              <a:t>设</a:t>
            </a:r>
            <a:r>
              <a:rPr kumimoji="1" lang="en-US" altLang="zh-CN" i="1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i</a:t>
            </a:r>
            <a:r>
              <a:rPr kumimoji="1" lang="en-US" altLang="zh-CN">
                <a:latin typeface="宋体" panose="02010600030101010101" pitchFamily="2" charset="-122"/>
              </a:rPr>
              <a:t>=0</a:t>
            </a:r>
            <a:r>
              <a:rPr kumimoji="1" lang="en-US" altLang="zh-CN">
                <a:latin typeface="Tahoma" panose="020B0604030504040204" pitchFamily="34" charset="0"/>
              </a:rPr>
              <a:t> </a:t>
            </a:r>
            <a:r>
              <a:rPr kumimoji="1" lang="zh-CN" altLang="en-US">
                <a:latin typeface="Tahoma" panose="020B0604030504040204" pitchFamily="34" charset="0"/>
              </a:rPr>
              <a:t>，</a:t>
            </a:r>
            <a:endParaRPr kumimoji="1" lang="zh-CN" altLang="en-US" sz="2400">
              <a:latin typeface="Tahoma" panose="020B0604030504040204" pitchFamily="34" charset="0"/>
            </a:endParaRPr>
          </a:p>
        </p:txBody>
      </p:sp>
      <p:graphicFrame>
        <p:nvGraphicFramePr>
          <p:cNvPr id="169999" name="Object 15">
            <a:extLst>
              <a:ext uri="{FF2B5EF4-FFF2-40B4-BE49-F238E27FC236}">
                <a16:creationId xmlns:a16="http://schemas.microsoft.com/office/drawing/2014/main" id="{C0BAC2B4-E689-4389-8E0D-70D7AE9F003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69050" y="3201988"/>
          <a:ext cx="1892300" cy="690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5" name="Equation" r:id="rId3" imgW="1079032" imgH="393529" progId="Equation.3">
                  <p:embed/>
                </p:oleObj>
              </mc:Choice>
              <mc:Fallback>
                <p:oleObj name="Equation" r:id="rId3" imgW="1079032" imgH="393529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69050" y="3201988"/>
                        <a:ext cx="1892300" cy="690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000" name="Text Box 16">
            <a:extLst>
              <a:ext uri="{FF2B5EF4-FFF2-40B4-BE49-F238E27FC236}">
                <a16:creationId xmlns:a16="http://schemas.microsoft.com/office/drawing/2014/main" id="{D38D9722-0E87-4A47-AFCF-61B38F4AA5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4724400"/>
            <a:ext cx="3124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Tahoma" panose="020B0604030504040204" pitchFamily="34" charset="0"/>
              </a:rPr>
              <a:t>②</a:t>
            </a:r>
            <a:r>
              <a:rPr kumimoji="1" lang="en-US" altLang="zh-CN">
                <a:latin typeface="宋体" panose="02010600030101010101" pitchFamily="2" charset="-122"/>
              </a:rPr>
              <a:t>E=0</a:t>
            </a:r>
            <a:r>
              <a:rPr kumimoji="1" lang="zh-CN" altLang="en-US">
                <a:latin typeface="宋体" panose="02010600030101010101" pitchFamily="2" charset="-122"/>
              </a:rPr>
              <a:t>，</a:t>
            </a:r>
            <a:endParaRPr kumimoji="1" lang="zh-CN" altLang="en-US">
              <a:latin typeface="Tahoma" panose="020B0604030504040204" pitchFamily="34" charset="0"/>
            </a:endParaRPr>
          </a:p>
        </p:txBody>
      </p:sp>
      <p:graphicFrame>
        <p:nvGraphicFramePr>
          <p:cNvPr id="170001" name="Object 17">
            <a:extLst>
              <a:ext uri="{FF2B5EF4-FFF2-40B4-BE49-F238E27FC236}">
                <a16:creationId xmlns:a16="http://schemas.microsoft.com/office/drawing/2014/main" id="{93FDD37D-0707-44A4-8C2A-CB56D77DB8B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10200" y="5268913"/>
          <a:ext cx="1752600" cy="757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6" name="Equation" r:id="rId5" imgW="1028254" imgH="444307" progId="Equation.3">
                  <p:embed/>
                </p:oleObj>
              </mc:Choice>
              <mc:Fallback>
                <p:oleObj name="Equation" r:id="rId5" imgW="1028254" imgH="444307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5268913"/>
                        <a:ext cx="1752600" cy="757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002" name="Object 18">
            <a:extLst>
              <a:ext uri="{FF2B5EF4-FFF2-40B4-BE49-F238E27FC236}">
                <a16:creationId xmlns:a16="http://schemas.microsoft.com/office/drawing/2014/main" id="{687F66CC-9F54-4661-BC26-C527B101AE7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5264150"/>
          <a:ext cx="129540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7" name="Equation" r:id="rId7" imgW="685800" imgH="431800" progId="Equation.3">
                  <p:embed/>
                </p:oleObj>
              </mc:Choice>
              <mc:Fallback>
                <p:oleObj name="Equation" r:id="rId7" imgW="685800" imgH="431800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5264150"/>
                        <a:ext cx="1295400" cy="815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003" name="Object 19">
            <a:extLst>
              <a:ext uri="{FF2B5EF4-FFF2-40B4-BE49-F238E27FC236}">
                <a16:creationId xmlns:a16="http://schemas.microsoft.com/office/drawing/2014/main" id="{789349FA-D4B2-446E-930B-6DC06F3A67B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20000" y="5416550"/>
          <a:ext cx="914400" cy="409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8" name="Equation" r:id="rId9" imgW="508000" imgH="228600" progId="Equation.3">
                  <p:embed/>
                </p:oleObj>
              </mc:Choice>
              <mc:Fallback>
                <p:oleObj name="Equation" r:id="rId9" imgW="508000" imgH="2286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0" y="5416550"/>
                        <a:ext cx="914400" cy="409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004" name="Text Box 20">
            <a:extLst>
              <a:ext uri="{FF2B5EF4-FFF2-40B4-BE49-F238E27FC236}">
                <a16:creationId xmlns:a16="http://schemas.microsoft.com/office/drawing/2014/main" id="{67514E29-0A86-4073-9893-68C07C792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9200" y="6330950"/>
            <a:ext cx="7391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Tahoma" panose="020B0604030504040204" pitchFamily="34" charset="0"/>
              </a:rPr>
              <a:t>③</a:t>
            </a:r>
            <a:r>
              <a:rPr kumimoji="1" lang="zh-CN" altLang="en-US">
                <a:latin typeface="宋体" panose="02010600030101010101" pitchFamily="2" charset="-122"/>
              </a:rPr>
              <a:t>叠加交，直流量， </a:t>
            </a:r>
          </a:p>
        </p:txBody>
      </p:sp>
      <p:graphicFrame>
        <p:nvGraphicFramePr>
          <p:cNvPr id="170005" name="Object 21">
            <a:extLst>
              <a:ext uri="{FF2B5EF4-FFF2-40B4-BE49-F238E27FC236}">
                <a16:creationId xmlns:a16="http://schemas.microsoft.com/office/drawing/2014/main" id="{D9F07238-4BD1-408A-A83E-8DF58553828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6330950"/>
          <a:ext cx="1447800" cy="450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69" name="Equation" r:id="rId11" imgW="774364" imgH="241195" progId="Equation.3">
                  <p:embed/>
                </p:oleObj>
              </mc:Choice>
              <mc:Fallback>
                <p:oleObj name="Equation" r:id="rId11" imgW="774364" imgH="241195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6330950"/>
                        <a:ext cx="1447800" cy="450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006" name="Object 22">
            <a:extLst>
              <a:ext uri="{FF2B5EF4-FFF2-40B4-BE49-F238E27FC236}">
                <a16:creationId xmlns:a16="http://schemas.microsoft.com/office/drawing/2014/main" id="{523D341C-3453-44A3-BBB3-AFC68EF8D5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38800" y="6330950"/>
          <a:ext cx="1447800" cy="417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0" name="Equation" r:id="rId13" imgW="838200" imgH="241300" progId="Equation.3">
                  <p:embed/>
                </p:oleObj>
              </mc:Choice>
              <mc:Fallback>
                <p:oleObj name="Equation" r:id="rId13" imgW="838200" imgH="241300" progId="Equation.3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6330950"/>
                        <a:ext cx="1447800" cy="417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0008" name="Object 24">
            <a:extLst>
              <a:ext uri="{FF2B5EF4-FFF2-40B4-BE49-F238E27FC236}">
                <a16:creationId xmlns:a16="http://schemas.microsoft.com/office/drawing/2014/main" id="{A28B0C47-C375-46C9-B7CC-D2F601A8F1E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24600" y="2597150"/>
          <a:ext cx="1066800" cy="411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1" r:id="rId15" imgW="622030" imgH="241195" progId="Equation.3">
                  <p:embed/>
                </p:oleObj>
              </mc:Choice>
              <mc:Fallback>
                <p:oleObj r:id="rId15" imgW="622030" imgH="241195" progId="Equation.3">
                  <p:embed/>
                  <p:pic>
                    <p:nvPicPr>
                      <p:cNvPr id="0" name="Object 2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2597150"/>
                        <a:ext cx="1066800" cy="411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012" name="AutoShape 28">
            <a:extLst>
              <a:ext uri="{FF2B5EF4-FFF2-40B4-BE49-F238E27FC236}">
                <a16:creationId xmlns:a16="http://schemas.microsoft.com/office/drawing/2014/main" id="{3A1EAB8B-F72B-4524-ABD8-D9550633C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57400" y="4121150"/>
            <a:ext cx="76200" cy="381000"/>
          </a:xfrm>
          <a:prstGeom prst="downArrow">
            <a:avLst>
              <a:gd name="adj1" fmla="val 50000"/>
              <a:gd name="adj2" fmla="val 125000"/>
            </a:avLst>
          </a:prstGeom>
          <a:solidFill>
            <a:srgbClr val="008000"/>
          </a:solidFill>
          <a:ln w="9525">
            <a:solidFill>
              <a:srgbClr val="33993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67" name="Rectangle 34">
            <a:extLst>
              <a:ext uri="{FF2B5EF4-FFF2-40B4-BE49-F238E27FC236}">
                <a16:creationId xmlns:a16="http://schemas.microsoft.com/office/drawing/2014/main" id="{E1B5E1A6-52E7-438D-96DF-9F267C1B8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3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70017" name="Object 33">
            <a:extLst>
              <a:ext uri="{FF2B5EF4-FFF2-40B4-BE49-F238E27FC236}">
                <a16:creationId xmlns:a16="http://schemas.microsoft.com/office/drawing/2014/main" id="{13582B53-0684-47F1-A8E8-421C3FBF3E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76600" y="2997200"/>
          <a:ext cx="2519363" cy="144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2" name="Visio" r:id="rId17" imgW="2038502" imgH="1175918" progId="Visio.Drawing.11">
                  <p:embed/>
                </p:oleObj>
              </mc:Choice>
              <mc:Fallback>
                <p:oleObj name="Visio" r:id="rId17" imgW="2038502" imgH="1175918" progId="Visio.Drawing.11">
                  <p:embed/>
                  <p:pic>
                    <p:nvPicPr>
                      <p:cNvPr id="0" name="Object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997200"/>
                        <a:ext cx="2519363" cy="1447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69" name="Rectangle 36">
            <a:extLst>
              <a:ext uri="{FF2B5EF4-FFF2-40B4-BE49-F238E27FC236}">
                <a16:creationId xmlns:a16="http://schemas.microsoft.com/office/drawing/2014/main" id="{E5D64F0B-1C94-4D5B-B778-849A2627A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3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3570" name="Rectangle 38">
            <a:extLst>
              <a:ext uri="{FF2B5EF4-FFF2-40B4-BE49-F238E27FC236}">
                <a16:creationId xmlns:a16="http://schemas.microsoft.com/office/drawing/2014/main" id="{FC1BC539-45FA-43F8-BC31-43DEC2E70B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575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70021" name="Object 37">
            <a:extLst>
              <a:ext uri="{FF2B5EF4-FFF2-40B4-BE49-F238E27FC236}">
                <a16:creationId xmlns:a16="http://schemas.microsoft.com/office/drawing/2014/main" id="{66D6E999-CA8E-4A83-AD21-9935A522CC6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4508500"/>
          <a:ext cx="2374900" cy="1392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3" name="Visio" r:id="rId19" imgW="1953890" imgH="1142390" progId="Visio.Drawing.11">
                  <p:embed/>
                </p:oleObj>
              </mc:Choice>
              <mc:Fallback>
                <p:oleObj name="Visio" r:id="rId19" imgW="1953890" imgH="1142390" progId="Visio.Drawing.11">
                  <p:embed/>
                  <p:pic>
                    <p:nvPicPr>
                      <p:cNvPr id="0" name="Object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4508500"/>
                        <a:ext cx="2374900" cy="1392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72" name="Rectangle 40">
            <a:extLst>
              <a:ext uri="{FF2B5EF4-FFF2-40B4-BE49-F238E27FC236}">
                <a16:creationId xmlns:a16="http://schemas.microsoft.com/office/drawing/2014/main" id="{4D3152B8-7D4E-4DBD-896B-824C1B39E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3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3573" name="Object 39">
            <a:extLst>
              <a:ext uri="{FF2B5EF4-FFF2-40B4-BE49-F238E27FC236}">
                <a16:creationId xmlns:a16="http://schemas.microsoft.com/office/drawing/2014/main" id="{578C618A-4E08-41D1-859F-0FA95F17F2E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2276475"/>
          <a:ext cx="2735262" cy="1571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74" name="Visio" r:id="rId21" imgW="2041996" imgH="1175931" progId="Visio.Drawing.11">
                  <p:embed/>
                </p:oleObj>
              </mc:Choice>
              <mc:Fallback>
                <p:oleObj name="Visio" r:id="rId21" imgW="2041996" imgH="1175931" progId="Visio.Drawing.11">
                  <p:embed/>
                  <p:pic>
                    <p:nvPicPr>
                      <p:cNvPr id="0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276475"/>
                        <a:ext cx="2735262" cy="1571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0026" name="Rectangle 42">
            <a:extLst>
              <a:ext uri="{FF2B5EF4-FFF2-40B4-BE49-F238E27FC236}">
                <a16:creationId xmlns:a16="http://schemas.microsoft.com/office/drawing/2014/main" id="{C7D0DC87-AEEE-4E72-8129-3A2CC425A5E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88913"/>
            <a:ext cx="8604250" cy="503237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2.3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二极管的常用模型和分析方法</a:t>
            </a:r>
            <a:r>
              <a:rPr kumimoji="1"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69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00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00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0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70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69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170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4" dur="500"/>
                                        <p:tgtEl>
                                          <p:spTgt spid="170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00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00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70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6" dur="500"/>
                                        <p:tgtEl>
                                          <p:spTgt spid="170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1" dur="500"/>
                                        <p:tgtEl>
                                          <p:spTgt spid="170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 nodeType="clickPar">
                      <p:stCondLst>
                        <p:cond delay="indefinite"/>
                      </p:stCondLst>
                      <p:childTnLst>
                        <p:par>
                          <p:cTn id="5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170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1" dur="500"/>
                                        <p:tgtEl>
                                          <p:spTgt spid="170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6" dur="500"/>
                                        <p:tgtEl>
                                          <p:spTgt spid="170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1" dur="500"/>
                                        <p:tgtEl>
                                          <p:spTgt spid="170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98" grpId="0" autoUpdateAnimBg="0"/>
      <p:bldP spid="170000" grpId="0" autoUpdateAnimBg="0"/>
      <p:bldP spid="170004" grpId="0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ext Box 4">
            <a:extLst>
              <a:ext uri="{FF2B5EF4-FFF2-40B4-BE49-F238E27FC236}">
                <a16:creationId xmlns:a16="http://schemas.microsoft.com/office/drawing/2014/main" id="{8CD905F3-203C-4319-8079-5834A1BA54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371600"/>
            <a:ext cx="304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800" b="1">
                <a:solidFill>
                  <a:srgbClr val="3333CC"/>
                </a:solidFill>
                <a:latin typeface="Times New Roman" panose="02020603050405020304" pitchFamily="18" charset="0"/>
              </a:rPr>
              <a:t>2.4 </a:t>
            </a:r>
            <a:r>
              <a:rPr kumimoji="1" lang="zh-CN" altLang="en-US" sz="2800" b="1">
                <a:solidFill>
                  <a:srgbClr val="3333CC"/>
                </a:solidFill>
                <a:latin typeface="Times New Roman" panose="02020603050405020304" pitchFamily="18" charset="0"/>
              </a:rPr>
              <a:t>稳压二极管</a:t>
            </a:r>
          </a:p>
        </p:txBody>
      </p:sp>
      <p:sp>
        <p:nvSpPr>
          <p:cNvPr id="171014" name="Text Box 6">
            <a:extLst>
              <a:ext uri="{FF2B5EF4-FFF2-40B4-BE49-F238E27FC236}">
                <a16:creationId xmlns:a16="http://schemas.microsoft.com/office/drawing/2014/main" id="{E6F87863-978B-4359-A70C-522C4703D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2438400"/>
            <a:ext cx="51816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rgbClr val="3333CC"/>
              </a:buClr>
              <a:buSzPct val="90000"/>
              <a:buFont typeface="Wingdings" panose="05000000000000000000" pitchFamily="2" charset="2"/>
              <a:buNone/>
            </a:pP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关键问题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    </a:t>
            </a:r>
          </a:p>
          <a:p>
            <a:pPr eaLnBrk="1" hangingPunct="1">
              <a:spcBef>
                <a:spcPct val="20000"/>
              </a:spcBef>
              <a:buClr>
                <a:srgbClr val="3333CC"/>
              </a:buClr>
              <a:buSzPct val="90000"/>
              <a:buFont typeface="Wingdings" panose="05000000000000000000" pitchFamily="2" charset="2"/>
              <a:buNone/>
            </a:pP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          稳压管为什么能够起到稳压的作用？</a:t>
            </a:r>
          </a:p>
        </p:txBody>
      </p:sp>
      <p:graphicFrame>
        <p:nvGraphicFramePr>
          <p:cNvPr id="171015" name="Object 7">
            <a:extLst>
              <a:ext uri="{FF2B5EF4-FFF2-40B4-BE49-F238E27FC236}">
                <a16:creationId xmlns:a16="http://schemas.microsoft.com/office/drawing/2014/main" id="{CA543298-7766-4F2B-98C7-B601254C73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3800" y="4525963"/>
          <a:ext cx="2819400" cy="1417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22" name="Photo Editor 照片" r:id="rId3" imgW="1590897" imgH="800212" progId="MSPhotoEd.3">
                  <p:embed/>
                </p:oleObj>
              </mc:Choice>
              <mc:Fallback>
                <p:oleObj name="Photo Editor 照片" r:id="rId3" imgW="1590897" imgH="800212" progId="MSPhotoEd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525963"/>
                        <a:ext cx="2819400" cy="1417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1016" name="Text Box 8">
            <a:extLst>
              <a:ext uri="{FF2B5EF4-FFF2-40B4-BE49-F238E27FC236}">
                <a16:creationId xmlns:a16="http://schemas.microsoft.com/office/drawing/2014/main" id="{D566166F-F23A-4F08-8742-0FD1DB4004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400" y="3611563"/>
            <a:ext cx="82296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None/>
            </a:pPr>
            <a:r>
              <a:rPr kumimoji="1" lang="en-US" altLang="zh-CN" sz="2400">
                <a:latin typeface="Tahoma" panose="020B0604030504040204" pitchFamily="34" charset="0"/>
              </a:rPr>
              <a:t>   </a:t>
            </a:r>
            <a:r>
              <a:rPr kumimoji="1" lang="zh-CN" altLang="en-US">
                <a:latin typeface="Tahoma" panose="020B0604030504040204" pitchFamily="34" charset="0"/>
              </a:rPr>
              <a:t>稳压管是利用</a:t>
            </a:r>
            <a:r>
              <a:rPr kumimoji="1" lang="en-US" altLang="zh-CN">
                <a:latin typeface="Tahoma" panose="020B0604030504040204" pitchFamily="34" charset="0"/>
              </a:rPr>
              <a:t>PN</a:t>
            </a:r>
            <a:r>
              <a:rPr kumimoji="1" lang="zh-CN" altLang="en-US">
                <a:latin typeface="Tahoma" panose="020B0604030504040204" pitchFamily="34" charset="0"/>
              </a:rPr>
              <a:t>结的反向击穿特性所具有的稳压性能而做成的，是一种用特殊工艺制造的面结型</a:t>
            </a:r>
            <a:r>
              <a:rPr kumimoji="1" lang="en-US" altLang="zh-CN">
                <a:latin typeface="Tahoma" panose="020B0604030504040204" pitchFamily="34" charset="0"/>
              </a:rPr>
              <a:t>Si</a:t>
            </a:r>
            <a:r>
              <a:rPr kumimoji="1" lang="zh-CN" altLang="en-US">
                <a:latin typeface="Tahoma" panose="020B0604030504040204" pitchFamily="34" charset="0"/>
              </a:rPr>
              <a:t>半导体二极管。</a:t>
            </a:r>
          </a:p>
          <a:p>
            <a:pPr eaLnBrk="1" hangingPunct="1">
              <a:spcBef>
                <a:spcPct val="50000"/>
              </a:spcBef>
            </a:pPr>
            <a:endParaRPr kumimoji="1" lang="en-US" altLang="zh-CN">
              <a:latin typeface="Tahoma" panose="020B0604030504040204" pitchFamily="34" charset="0"/>
            </a:endParaRPr>
          </a:p>
        </p:txBody>
      </p:sp>
      <p:sp>
        <p:nvSpPr>
          <p:cNvPr id="171018" name="Rectangle 10">
            <a:extLst>
              <a:ext uri="{FF2B5EF4-FFF2-40B4-BE49-F238E27FC236}">
                <a16:creationId xmlns:a16="http://schemas.microsoft.com/office/drawing/2014/main" id="{F169B535-5AC2-4202-8A45-7269F862B7C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79248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0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7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171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4" grpId="0" autoUpdateAnimBg="0"/>
      <p:bldP spid="171016" grpId="0" autoUpdateAnimBg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>
            <a:extLst>
              <a:ext uri="{FF2B5EF4-FFF2-40B4-BE49-F238E27FC236}">
                <a16:creationId xmlns:a16="http://schemas.microsoft.com/office/drawing/2014/main" id="{68455E42-3561-40D8-A177-AC6CC21518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88913"/>
            <a:ext cx="79248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2.4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稳压二极管</a:t>
            </a:r>
          </a:p>
        </p:txBody>
      </p:sp>
      <p:sp>
        <p:nvSpPr>
          <p:cNvPr id="25603" name="Text Box 3">
            <a:extLst>
              <a:ext uri="{FF2B5EF4-FFF2-40B4-BE49-F238E27FC236}">
                <a16:creationId xmlns:a16="http://schemas.microsoft.com/office/drawing/2014/main" id="{7AAD89DC-3987-4236-8181-3978F8169C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955675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稳压管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Dz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的伏安特性</a:t>
            </a:r>
          </a:p>
        </p:txBody>
      </p:sp>
      <p:sp>
        <p:nvSpPr>
          <p:cNvPr id="25604" name="Text Box 15">
            <a:extLst>
              <a:ext uri="{FF2B5EF4-FFF2-40B4-BE49-F238E27FC236}">
                <a16:creationId xmlns:a16="http://schemas.microsoft.com/office/drawing/2014/main" id="{AC9AAFAB-BA46-424B-BF0F-A6D56C3184F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5373688"/>
            <a:ext cx="4038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latin typeface="Times New Roman" panose="02020603050405020304" pitchFamily="18" charset="0"/>
              </a:rPr>
              <a:t>反向击穿电压为</a:t>
            </a:r>
            <a:r>
              <a:rPr kumimoji="1" lang="en-US" altLang="zh-CN" sz="2400">
                <a:latin typeface="Tahoma" panose="020B0604030504040204" pitchFamily="34" charset="0"/>
              </a:rPr>
              <a:t>V</a:t>
            </a:r>
            <a:r>
              <a:rPr kumimoji="1" lang="en-US" altLang="zh-CN" sz="2400" baseline="-25000">
                <a:latin typeface="Tahoma" panose="020B0604030504040204" pitchFamily="34" charset="0"/>
              </a:rPr>
              <a:t>BR</a:t>
            </a:r>
            <a:r>
              <a:rPr kumimoji="1" lang="en-US" altLang="zh-CN" sz="2400">
                <a:latin typeface="Tahoma" panose="020B0604030504040204" pitchFamily="34" charset="0"/>
              </a:rPr>
              <a:t>=-V</a:t>
            </a:r>
            <a:r>
              <a:rPr kumimoji="1" lang="en-US" altLang="zh-CN" sz="2400" baseline="-30000">
                <a:latin typeface="Tahoma" panose="020B0604030504040204" pitchFamily="34" charset="0"/>
              </a:rPr>
              <a:t>z</a:t>
            </a:r>
            <a:endParaRPr kumimoji="1" lang="en-US" altLang="zh-CN" sz="2400">
              <a:latin typeface="Tahoma" panose="020B0604030504040204" pitchFamily="34" charset="0"/>
            </a:endParaRPr>
          </a:p>
        </p:txBody>
      </p:sp>
      <p:graphicFrame>
        <p:nvGraphicFramePr>
          <p:cNvPr id="25605" name="Object 19">
            <a:extLst>
              <a:ext uri="{FF2B5EF4-FFF2-40B4-BE49-F238E27FC236}">
                <a16:creationId xmlns:a16="http://schemas.microsoft.com/office/drawing/2014/main" id="{9B20DEB7-978D-4700-BA1A-0361FD4F74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3850" y="1362075"/>
          <a:ext cx="4495800" cy="4016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8" name="图片" r:id="rId3" imgW="3281172" imgH="2923032" progId="Word.Picture.8">
                  <p:embed/>
                </p:oleObj>
              </mc:Choice>
              <mc:Fallback>
                <p:oleObj name="图片" r:id="rId3" imgW="3281172" imgH="2923032" progId="Word.Picture.8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3850" y="1362075"/>
                        <a:ext cx="4495800" cy="4016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3079" name="Object 23">
            <a:extLst>
              <a:ext uri="{FF2B5EF4-FFF2-40B4-BE49-F238E27FC236}">
                <a16:creationId xmlns:a16="http://schemas.microsoft.com/office/drawing/2014/main" id="{A6A58883-40CE-4B22-9C57-893C7EF6556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375" y="3933825"/>
          <a:ext cx="914400" cy="614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69" name="Equation" r:id="rId5" imgW="583947" imgH="393529" progId="Equation.3">
                  <p:embed/>
                </p:oleObj>
              </mc:Choice>
              <mc:Fallback>
                <p:oleObj name="Equation" r:id="rId5" imgW="583947" imgH="393529" progId="Equation.3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375" y="3933825"/>
                        <a:ext cx="914400" cy="614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3080" name="Text Box 24">
            <a:extLst>
              <a:ext uri="{FF2B5EF4-FFF2-40B4-BE49-F238E27FC236}">
                <a16:creationId xmlns:a16="http://schemas.microsoft.com/office/drawing/2014/main" id="{9FF9006A-AD89-42BF-AA26-44B1B78B53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3850" y="6092825"/>
            <a:ext cx="5029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Tahoma" panose="020B0604030504040204" pitchFamily="34" charset="0"/>
              </a:rPr>
              <a:t> D</a:t>
            </a:r>
            <a:r>
              <a:rPr kumimoji="1" lang="en-US" altLang="zh-CN" baseline="-25000">
                <a:latin typeface="Tahoma" panose="020B0604030504040204" pitchFamily="34" charset="0"/>
              </a:rPr>
              <a:t>z</a:t>
            </a:r>
            <a:r>
              <a:rPr kumimoji="1" lang="zh-CN" altLang="en-US">
                <a:latin typeface="宋体" panose="02010600030101010101" pitchFamily="2" charset="-122"/>
              </a:rPr>
              <a:t>的反向击穿特性越陡</a:t>
            </a:r>
            <a:r>
              <a:rPr kumimoji="1" lang="zh-CN" altLang="en-US" sz="2400">
                <a:latin typeface="Tahoma" panose="020B0604030504040204" pitchFamily="34" charset="0"/>
              </a:rPr>
              <a:t>，</a:t>
            </a:r>
            <a:r>
              <a:rPr kumimoji="1" lang="zh-CN" altLang="en-US">
                <a:latin typeface="宋体" panose="02010600030101010101" pitchFamily="2" charset="-122"/>
              </a:rPr>
              <a:t>稳压特性越好。</a:t>
            </a:r>
          </a:p>
        </p:txBody>
      </p:sp>
      <p:graphicFrame>
        <p:nvGraphicFramePr>
          <p:cNvPr id="173085" name="Object 29">
            <a:extLst>
              <a:ext uri="{FF2B5EF4-FFF2-40B4-BE49-F238E27FC236}">
                <a16:creationId xmlns:a16="http://schemas.microsoft.com/office/drawing/2014/main" id="{3B5C0802-BCF9-41EE-992C-DDF859812AA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435600" y="1700213"/>
          <a:ext cx="3024188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70" name="Visio" r:id="rId7" imgW="1882932" imgH="1122639" progId="Visio.Drawing.11">
                  <p:embed/>
                </p:oleObj>
              </mc:Choice>
              <mc:Fallback>
                <p:oleObj name="Visio" r:id="rId7" imgW="1882932" imgH="1122639" progId="Visio.Drawing.11">
                  <p:embed/>
                  <p:pic>
                    <p:nvPicPr>
                      <p:cNvPr id="0" name="Object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3605" b="25171"/>
                      <a:stretch>
                        <a:fillRect/>
                      </a:stretch>
                    </p:blipFill>
                    <p:spPr bwMode="auto">
                      <a:xfrm>
                        <a:off x="5435600" y="1700213"/>
                        <a:ext cx="3024188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610" name="Rectangle 32">
            <a:extLst>
              <a:ext uri="{FF2B5EF4-FFF2-40B4-BE49-F238E27FC236}">
                <a16:creationId xmlns:a16="http://schemas.microsoft.com/office/drawing/2014/main" id="{5213529B-FEF8-42EB-96D3-D1C766175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257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73087" name="Object 31">
            <a:extLst>
              <a:ext uri="{FF2B5EF4-FFF2-40B4-BE49-F238E27FC236}">
                <a16:creationId xmlns:a16="http://schemas.microsoft.com/office/drawing/2014/main" id="{930EF4C8-EB96-4A53-B0AD-FED3229A2D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1488233"/>
              </p:ext>
            </p:extLst>
          </p:nvPr>
        </p:nvGraphicFramePr>
        <p:xfrm>
          <a:off x="5129954" y="3561735"/>
          <a:ext cx="3097212" cy="223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71" name="Visio" r:id="rId9" imgW="3020446" imgH="2047768" progId="Visio.Drawing.11">
                  <p:embed/>
                </p:oleObj>
              </mc:Choice>
              <mc:Fallback>
                <p:oleObj name="Visio" r:id="rId9" imgW="3020446" imgH="2047768" progId="Visio.Drawing.11">
                  <p:embed/>
                  <p:pic>
                    <p:nvPicPr>
                      <p:cNvPr id="0" name="Object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3021" r="25287" b="17288"/>
                      <a:stretch>
                        <a:fillRect/>
                      </a:stretch>
                    </p:blipFill>
                    <p:spPr bwMode="auto">
                      <a:xfrm>
                        <a:off x="5129954" y="3561735"/>
                        <a:ext cx="3097212" cy="223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2A88956D-DF6D-4BA7-AC74-AD61E3951EDA}"/>
              </a:ext>
            </a:extLst>
          </p:cNvPr>
          <p:cNvSpPr/>
          <p:nvPr/>
        </p:nvSpPr>
        <p:spPr bwMode="auto">
          <a:xfrm>
            <a:off x="7896966" y="3826848"/>
            <a:ext cx="872142" cy="646986"/>
          </a:xfrm>
          <a:prstGeom prst="wedgeRoundRectCallout">
            <a:avLst>
              <a:gd name="adj1" fmla="val -53280"/>
              <a:gd name="adj2" fmla="val 85768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恒压源模型</a:t>
            </a:r>
          </a:p>
        </p:txBody>
      </p:sp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5EFD3272-3B20-4529-956A-F5B25DFD84CA}"/>
              </a:ext>
            </a:extLst>
          </p:cNvPr>
          <p:cNvSpPr/>
          <p:nvPr/>
        </p:nvSpPr>
        <p:spPr bwMode="auto">
          <a:xfrm>
            <a:off x="6295296" y="3238242"/>
            <a:ext cx="733876" cy="646986"/>
          </a:xfrm>
          <a:prstGeom prst="wedgeRoundRectCallout">
            <a:avLst>
              <a:gd name="adj1" fmla="val 62839"/>
              <a:gd name="adj2" fmla="val 93367"/>
              <a:gd name="adj3" fmla="val 16667"/>
            </a:avLst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rPr>
              <a:t>开关模型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7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3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3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3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7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30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30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3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3080" grpId="0" autoUpdateAnimBg="0"/>
      <p:bldP spid="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ext Box 3">
            <a:extLst>
              <a:ext uri="{FF2B5EF4-FFF2-40B4-BE49-F238E27FC236}">
                <a16:creationId xmlns:a16="http://schemas.microsoft.com/office/drawing/2014/main" id="{7E043AC7-52F2-454C-AFD2-55E3AD4D4E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243013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稳压管的主要参数</a:t>
            </a:r>
          </a:p>
        </p:txBody>
      </p:sp>
      <p:sp>
        <p:nvSpPr>
          <p:cNvPr id="26627" name="Text Box 7">
            <a:extLst>
              <a:ext uri="{FF2B5EF4-FFF2-40B4-BE49-F238E27FC236}">
                <a16:creationId xmlns:a16="http://schemas.microsoft.com/office/drawing/2014/main" id="{AC9F4A38-7F3F-4CE9-8993-0EA201A24D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613" y="2011363"/>
            <a:ext cx="685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宋体" panose="02010600030101010101" pitchFamily="2" charset="-122"/>
              </a:rPr>
              <a:t>①V</a:t>
            </a:r>
            <a:r>
              <a:rPr kumimoji="1" lang="en-US" altLang="zh-CN" baseline="-30000">
                <a:latin typeface="Tahoma" panose="020B0604030504040204" pitchFamily="34" charset="0"/>
              </a:rPr>
              <a:t>z</a:t>
            </a:r>
            <a:r>
              <a:rPr kumimoji="1" lang="zh-CN" altLang="en-US">
                <a:latin typeface="宋体" panose="02010600030101010101" pitchFamily="2" charset="-122"/>
              </a:rPr>
              <a:t>：</a:t>
            </a:r>
            <a:r>
              <a:rPr kumimoji="1" lang="en-US" altLang="zh-CN">
                <a:latin typeface="宋体" panose="02010600030101010101" pitchFamily="2" charset="-122"/>
              </a:rPr>
              <a:t>D</a:t>
            </a:r>
            <a:r>
              <a:rPr kumimoji="1" lang="en-US" altLang="zh-CN" baseline="-30000">
                <a:latin typeface="Tahoma" panose="020B0604030504040204" pitchFamily="34" charset="0"/>
              </a:rPr>
              <a:t>z</a:t>
            </a:r>
            <a:r>
              <a:rPr kumimoji="1" lang="zh-CN" altLang="en-US">
                <a:latin typeface="宋体" panose="02010600030101010101" pitchFamily="2" charset="-122"/>
              </a:rPr>
              <a:t>中</a:t>
            </a:r>
            <a:r>
              <a:rPr kumimoji="1" lang="en-US" altLang="zh-CN">
                <a:latin typeface="宋体" panose="02010600030101010101" pitchFamily="2" charset="-122"/>
              </a:rPr>
              <a:t>I</a:t>
            </a:r>
            <a:r>
              <a:rPr kumimoji="1" lang="zh-CN" altLang="en-US">
                <a:latin typeface="宋体" panose="02010600030101010101" pitchFamily="2" charset="-122"/>
              </a:rPr>
              <a:t>为额定电流时，稳压管两端的电压值</a:t>
            </a:r>
            <a:r>
              <a:rPr kumimoji="1" lang="zh-CN" altLang="en-US" sz="2400">
                <a:latin typeface="宋体" panose="02010600030101010101" pitchFamily="2" charset="-122"/>
              </a:rPr>
              <a:t>。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26628" name="Text Box 8">
            <a:extLst>
              <a:ext uri="{FF2B5EF4-FFF2-40B4-BE49-F238E27FC236}">
                <a16:creationId xmlns:a16="http://schemas.microsoft.com/office/drawing/2014/main" id="{1A94D4A6-2D39-40F6-9C55-BB747EC66A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613" y="2620963"/>
            <a:ext cx="5791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宋体" panose="02010600030101010101" pitchFamily="2" charset="-122"/>
              </a:rPr>
              <a:t>②I</a:t>
            </a:r>
            <a:r>
              <a:rPr kumimoji="1" lang="en-US" altLang="zh-CN" baseline="-30000">
                <a:latin typeface="Tahoma" panose="020B0604030504040204" pitchFamily="34" charset="0"/>
              </a:rPr>
              <a:t>z</a:t>
            </a:r>
            <a:r>
              <a:rPr kumimoji="1" lang="zh-CN" altLang="en-US">
                <a:latin typeface="宋体" panose="02010600030101010101" pitchFamily="2" charset="-122"/>
              </a:rPr>
              <a:t>：</a:t>
            </a:r>
            <a:r>
              <a:rPr kumimoji="1" lang="en-US" altLang="zh-CN">
                <a:latin typeface="宋体" panose="02010600030101010101" pitchFamily="2" charset="-122"/>
              </a:rPr>
              <a:t>D</a:t>
            </a:r>
            <a:r>
              <a:rPr kumimoji="1" lang="en-US" altLang="zh-CN" baseline="-30000">
                <a:latin typeface="Tahoma" panose="020B0604030504040204" pitchFamily="34" charset="0"/>
              </a:rPr>
              <a:t>z</a:t>
            </a:r>
            <a:r>
              <a:rPr kumimoji="1" lang="zh-CN" altLang="en-US">
                <a:latin typeface="宋体" panose="02010600030101010101" pitchFamily="2" charset="-122"/>
              </a:rPr>
              <a:t>正常工作时的参考电流值。（～</a:t>
            </a:r>
            <a:r>
              <a:rPr kumimoji="1" lang="en-US" altLang="zh-CN">
                <a:latin typeface="宋体" panose="02010600030101010101" pitchFamily="2" charset="-122"/>
              </a:rPr>
              <a:t>I</a:t>
            </a:r>
            <a:r>
              <a:rPr kumimoji="1" lang="en-US" altLang="zh-CN" baseline="-30000">
                <a:latin typeface="Tahoma" panose="020B0604030504040204" pitchFamily="34" charset="0"/>
              </a:rPr>
              <a:t>z min</a:t>
            </a:r>
            <a:r>
              <a:rPr kumimoji="1" lang="zh-CN" altLang="en-US">
                <a:latin typeface="宋体" panose="02010600030101010101" pitchFamily="2" charset="-122"/>
              </a:rPr>
              <a:t>）</a:t>
            </a:r>
            <a:r>
              <a:rPr kumimoji="1" lang="zh-CN" altLang="en-US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26629" name="Text Box 9">
            <a:extLst>
              <a:ext uri="{FF2B5EF4-FFF2-40B4-BE49-F238E27FC236}">
                <a16:creationId xmlns:a16="http://schemas.microsoft.com/office/drawing/2014/main" id="{3F791784-CFFE-49B5-9767-125FCA891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44613" y="3154363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宋体" panose="02010600030101010101" pitchFamily="2" charset="-122"/>
              </a:rPr>
              <a:t>③r</a:t>
            </a:r>
            <a:r>
              <a:rPr kumimoji="1" lang="en-US" altLang="zh-CN" baseline="-30000">
                <a:latin typeface="宋体" panose="02010600030101010101" pitchFamily="2" charset="-122"/>
              </a:rPr>
              <a:t>z</a:t>
            </a:r>
            <a:r>
              <a:rPr kumimoji="1" lang="zh-CN" altLang="en-US">
                <a:latin typeface="宋体" panose="02010600030101010101" pitchFamily="2" charset="-122"/>
              </a:rPr>
              <a:t>：</a:t>
            </a:r>
            <a:r>
              <a:rPr kumimoji="1" lang="en-US" altLang="zh-CN">
                <a:latin typeface="宋体" panose="02010600030101010101" pitchFamily="2" charset="-122"/>
              </a:rPr>
              <a:t>r</a:t>
            </a:r>
            <a:r>
              <a:rPr kumimoji="1" lang="en-US" altLang="zh-CN" baseline="-30000">
                <a:latin typeface="宋体" panose="02010600030101010101" pitchFamily="2" charset="-122"/>
              </a:rPr>
              <a:t>z</a:t>
            </a:r>
            <a:r>
              <a:rPr kumimoji="1" lang="zh-CN" altLang="en-US">
                <a:latin typeface="宋体" panose="02010600030101010101" pitchFamily="2" charset="-122"/>
              </a:rPr>
              <a:t>随工作电流不同而变。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26630" name="Text Box 10">
            <a:extLst>
              <a:ext uri="{FF2B5EF4-FFF2-40B4-BE49-F238E27FC236}">
                <a16:creationId xmlns:a16="http://schemas.microsoft.com/office/drawing/2014/main" id="{394581D1-6A0D-4EF4-88E0-1F13663F7C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3824288"/>
            <a:ext cx="4953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宋体" panose="02010600030101010101" pitchFamily="2" charset="-122"/>
              </a:rPr>
              <a:t>  ④P</a:t>
            </a:r>
            <a:r>
              <a:rPr kumimoji="1" lang="en-US" altLang="zh-CN" baseline="-30000">
                <a:latin typeface="Tahoma" panose="020B0604030504040204" pitchFamily="34" charset="0"/>
              </a:rPr>
              <a:t>z</a:t>
            </a:r>
            <a:r>
              <a:rPr kumimoji="1" lang="zh-CN" altLang="en-US">
                <a:latin typeface="宋体" panose="02010600030101010101" pitchFamily="2" charset="-122"/>
              </a:rPr>
              <a:t>：额定功耗。</a:t>
            </a:r>
            <a:r>
              <a:rPr kumimoji="1" lang="en-US" altLang="zh-CN">
                <a:latin typeface="宋体" panose="02010600030101010101" pitchFamily="2" charset="-122"/>
              </a:rPr>
              <a:t>P</a:t>
            </a:r>
            <a:r>
              <a:rPr kumimoji="1" lang="en-US" altLang="zh-CN" baseline="-30000">
                <a:latin typeface="Tahoma" panose="020B0604030504040204" pitchFamily="34" charset="0"/>
              </a:rPr>
              <a:t>z</a:t>
            </a:r>
            <a:r>
              <a:rPr kumimoji="1" lang="en-US" altLang="zh-CN">
                <a:latin typeface="宋体" panose="02010600030101010101" pitchFamily="2" charset="-122"/>
              </a:rPr>
              <a:t>=I</a:t>
            </a:r>
            <a:r>
              <a:rPr kumimoji="1" lang="en-US" altLang="zh-CN" baseline="-30000">
                <a:latin typeface="Tahoma" panose="020B0604030504040204" pitchFamily="34" charset="0"/>
              </a:rPr>
              <a:t>z max</a:t>
            </a:r>
            <a:r>
              <a:rPr kumimoji="1" lang="en-US" altLang="zh-CN">
                <a:latin typeface="宋体" panose="02010600030101010101" pitchFamily="2" charset="-122"/>
              </a:rPr>
              <a:t>V</a:t>
            </a:r>
            <a:r>
              <a:rPr kumimoji="1" lang="en-US" altLang="zh-CN" baseline="-30000">
                <a:latin typeface="Tahoma" panose="020B0604030504040204" pitchFamily="34" charset="0"/>
              </a:rPr>
              <a:t>z</a:t>
            </a:r>
            <a:endParaRPr kumimoji="1" lang="en-US" altLang="zh-CN">
              <a:latin typeface="Tahoma" panose="020B0604030504040204" pitchFamily="34" charset="0"/>
            </a:endParaRPr>
          </a:p>
        </p:txBody>
      </p:sp>
      <p:sp>
        <p:nvSpPr>
          <p:cNvPr id="175121" name="Rectangle 17">
            <a:extLst>
              <a:ext uri="{FF2B5EF4-FFF2-40B4-BE49-F238E27FC236}">
                <a16:creationId xmlns:a16="http://schemas.microsoft.com/office/drawing/2014/main" id="{0B375311-B8DC-4ACE-8ECB-1E3809D9342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88913"/>
            <a:ext cx="79248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2.4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稳压二极管</a:t>
            </a:r>
          </a:p>
        </p:txBody>
      </p:sp>
      <p:graphicFrame>
        <p:nvGraphicFramePr>
          <p:cNvPr id="8" name="Object 29">
            <a:extLst>
              <a:ext uri="{FF2B5EF4-FFF2-40B4-BE49-F238E27FC236}">
                <a16:creationId xmlns:a16="http://schemas.microsoft.com/office/drawing/2014/main" id="{AADCF3A1-5BAE-4111-86A3-1C6A4E02675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313657"/>
              </p:ext>
            </p:extLst>
          </p:nvPr>
        </p:nvGraphicFramePr>
        <p:xfrm>
          <a:off x="3059906" y="4967288"/>
          <a:ext cx="3024188" cy="1101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9" name="Visio" r:id="rId3" imgW="1882932" imgH="1122639" progId="Visio.Drawing.11">
                  <p:embed/>
                </p:oleObj>
              </mc:Choice>
              <mc:Fallback>
                <p:oleObj name="Visio" r:id="rId3" imgW="1882932" imgH="1122639" progId="Visio.Drawing.11">
                  <p:embed/>
                  <p:pic>
                    <p:nvPicPr>
                      <p:cNvPr id="173085" name="Object 29">
                        <a:extLst>
                          <a:ext uri="{FF2B5EF4-FFF2-40B4-BE49-F238E27FC236}">
                            <a16:creationId xmlns:a16="http://schemas.microsoft.com/office/drawing/2014/main" id="{3B5C0802-BCF9-41EE-992C-DDF859812AA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3605" b="25171"/>
                      <a:stretch>
                        <a:fillRect/>
                      </a:stretch>
                    </p:blipFill>
                    <p:spPr bwMode="auto">
                      <a:xfrm>
                        <a:off x="3059906" y="4967288"/>
                        <a:ext cx="3024188" cy="1101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2">
            <a:extLst>
              <a:ext uri="{FF2B5EF4-FFF2-40B4-BE49-F238E27FC236}">
                <a16:creationId xmlns:a16="http://schemas.microsoft.com/office/drawing/2014/main" id="{1E00C9FD-5573-4B75-A43C-844D25E0BD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3733800"/>
            <a:ext cx="5410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33CC"/>
              </a:buClr>
              <a:buFont typeface="Wingdings" panose="05000000000000000000" pitchFamily="2" charset="2"/>
              <a:buNone/>
            </a:pPr>
            <a:endParaRPr kumimoji="1" lang="zh-CN" altLang="zh-CN" sz="2400">
              <a:latin typeface="宋体" panose="02010600030101010101" pitchFamily="2" charset="-122"/>
            </a:endParaRPr>
          </a:p>
        </p:txBody>
      </p:sp>
      <p:sp>
        <p:nvSpPr>
          <p:cNvPr id="27651" name="Text Box 4">
            <a:extLst>
              <a:ext uri="{FF2B5EF4-FFF2-40B4-BE49-F238E27FC236}">
                <a16:creationId xmlns:a16="http://schemas.microsoft.com/office/drawing/2014/main" id="{5ECA1749-2CB8-4E29-BAC6-6EC25C3AC7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0" y="1309688"/>
            <a:ext cx="3505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800" b="1">
                <a:solidFill>
                  <a:schemeClr val="accent2"/>
                </a:solidFill>
                <a:latin typeface="Times New Roman" panose="02020603050405020304" pitchFamily="18" charset="0"/>
              </a:rPr>
              <a:t>2.5 </a:t>
            </a:r>
            <a:r>
              <a:rPr kumimoji="1" lang="zh-CN" altLang="en-US" sz="2800" b="1">
                <a:solidFill>
                  <a:srgbClr val="0000CC"/>
                </a:solidFill>
                <a:latin typeface="宋体" panose="02010600030101010101" pitchFamily="2" charset="-122"/>
              </a:rPr>
              <a:t>常用二极管电路</a:t>
            </a:r>
            <a:r>
              <a:rPr kumimoji="1" lang="zh-CN" altLang="en-US" sz="24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76133" name="Text Box 5">
            <a:extLst>
              <a:ext uri="{FF2B5EF4-FFF2-40B4-BE49-F238E27FC236}">
                <a16:creationId xmlns:a16="http://schemas.microsoft.com/office/drawing/2014/main" id="{01EBD8FE-78CF-49F5-9705-92210502BE6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4784725"/>
            <a:ext cx="60198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FF0000"/>
                </a:solidFill>
                <a:latin typeface="Times New Roman" panose="02020603050405020304" pitchFamily="18" charset="0"/>
              </a:rPr>
              <a:t>关键问题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solidFill>
                  <a:srgbClr val="FF0000"/>
                </a:solidFill>
                <a:latin typeface="Tahoma" panose="020B0604030504040204" pitchFamily="34" charset="0"/>
              </a:rPr>
              <a:t>        二极管常用电路的理解和分析</a:t>
            </a:r>
          </a:p>
        </p:txBody>
      </p:sp>
      <p:sp>
        <p:nvSpPr>
          <p:cNvPr id="27653" name="Rectangle 8">
            <a:extLst>
              <a:ext uri="{FF2B5EF4-FFF2-40B4-BE49-F238E27FC236}">
                <a16:creationId xmlns:a16="http://schemas.microsoft.com/office/drawing/2014/main" id="{ED88887B-2CA6-4850-959D-36ECE59E10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627313" y="2276475"/>
            <a:ext cx="3222625" cy="23050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限幅和箝位电路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多二极管电路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整流电路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整流滤波电路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3333CC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稳压管电路 </a:t>
            </a:r>
          </a:p>
        </p:txBody>
      </p:sp>
      <p:sp>
        <p:nvSpPr>
          <p:cNvPr id="176138" name="Rectangle 10">
            <a:extLst>
              <a:ext uri="{FF2B5EF4-FFF2-40B4-BE49-F238E27FC236}">
                <a16:creationId xmlns:a16="http://schemas.microsoft.com/office/drawing/2014/main" id="{FBFF04FC-1682-4180-8F5E-CC06BBAEFE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79248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76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3" grpId="0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A79E14A7-A0A1-4BF9-914D-504D251BB6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/>
              <a:t> </a:t>
            </a:r>
          </a:p>
        </p:txBody>
      </p:sp>
      <p:sp>
        <p:nvSpPr>
          <p:cNvPr id="28675" name="Text Box 3">
            <a:extLst>
              <a:ext uri="{FF2B5EF4-FFF2-40B4-BE49-F238E27FC236}">
                <a16:creationId xmlns:a16="http://schemas.microsoft.com/office/drawing/2014/main" id="{73F5932A-4544-4CE9-B84A-B495CC226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1.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限幅和箝位电路</a:t>
            </a:r>
          </a:p>
        </p:txBody>
      </p:sp>
      <p:sp>
        <p:nvSpPr>
          <p:cNvPr id="28676" name="Text Box 13">
            <a:extLst>
              <a:ext uri="{FF2B5EF4-FFF2-40B4-BE49-F238E27FC236}">
                <a16:creationId xmlns:a16="http://schemas.microsoft.com/office/drawing/2014/main" id="{B12D36A6-8020-4E2E-B7AB-5ECB691E07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1905000"/>
            <a:ext cx="2438400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latin typeface="Times New Roman" panose="02020603050405020304" pitchFamily="18" charset="0"/>
              </a:rPr>
              <a:t>串联下限幅电路</a:t>
            </a:r>
            <a:endParaRPr kumimoji="1" lang="zh-CN" altLang="en-US" b="1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zh-CN">
              <a:latin typeface="Tahoma" panose="020B0604030504040204" pitchFamily="34" charset="0"/>
            </a:endParaRPr>
          </a:p>
        </p:txBody>
      </p:sp>
      <p:graphicFrame>
        <p:nvGraphicFramePr>
          <p:cNvPr id="177166" name="Object 14">
            <a:extLst>
              <a:ext uri="{FF2B5EF4-FFF2-40B4-BE49-F238E27FC236}">
                <a16:creationId xmlns:a16="http://schemas.microsoft.com/office/drawing/2014/main" id="{2876821B-2FE4-4B39-8A1F-70DC223D9F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8200" y="1524000"/>
          <a:ext cx="3733800" cy="2327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9" r:id="rId3" imgW="5039868" imgH="3169920" progId="Word.Picture.8">
                  <p:embed/>
                </p:oleObj>
              </mc:Choice>
              <mc:Fallback>
                <p:oleObj r:id="rId3" imgW="5039868" imgH="3169920" progId="Word.Picture.8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524000"/>
                        <a:ext cx="3733800" cy="2327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7167" name="Text Box 15">
            <a:extLst>
              <a:ext uri="{FF2B5EF4-FFF2-40B4-BE49-F238E27FC236}">
                <a16:creationId xmlns:a16="http://schemas.microsoft.com/office/drawing/2014/main" id="{E9FCCC36-3C18-4103-84B8-344A84F635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038600"/>
            <a:ext cx="4525963" cy="85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Times New Roman" panose="02020603050405020304" pitchFamily="18" charset="0"/>
              </a:rPr>
              <a:t>当</a:t>
            </a:r>
            <a:r>
              <a:rPr kumimoji="1" lang="en-US" altLang="zh-CN" i="1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ahoma" panose="020B0604030504040204" pitchFamily="34" charset="0"/>
              </a:rPr>
              <a:t>i</a:t>
            </a:r>
            <a:r>
              <a:rPr kumimoji="1" lang="en-US" altLang="zh-CN">
                <a:latin typeface="Tahoma" panose="020B0604030504040204" pitchFamily="34" charset="0"/>
              </a:rPr>
              <a:t>&gt;</a:t>
            </a:r>
            <a:r>
              <a:rPr kumimoji="1" lang="en-US" altLang="zh-CN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on</a:t>
            </a:r>
            <a:r>
              <a:rPr kumimoji="1" lang="zh-CN" altLang="en-US">
                <a:latin typeface="Times New Roman" panose="02020603050405020304" pitchFamily="18" charset="0"/>
              </a:rPr>
              <a:t>时，二极管导通，</a:t>
            </a:r>
            <a:r>
              <a:rPr kumimoji="1" lang="en-US" altLang="zh-CN" i="1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ahoma" panose="020B0604030504040204" pitchFamily="34" charset="0"/>
              </a:rPr>
              <a:t>o </a:t>
            </a:r>
            <a:r>
              <a:rPr kumimoji="1" lang="en-US" altLang="zh-CN">
                <a:latin typeface="Times New Roman" panose="02020603050405020304" pitchFamily="18" charset="0"/>
                <a:sym typeface="Symbol" panose="05050102010706020507" pitchFamily="18" charset="2"/>
              </a:rPr>
              <a:t></a:t>
            </a:r>
            <a:r>
              <a:rPr kumimoji="1" lang="en-US" altLang="zh-CN">
                <a:latin typeface="Tahoma" panose="020B0604030504040204" pitchFamily="34" charset="0"/>
              </a:rPr>
              <a:t> </a:t>
            </a:r>
            <a:r>
              <a:rPr kumimoji="1" lang="en-US" altLang="zh-CN" i="1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ahoma" panose="020B0604030504040204" pitchFamily="34" charset="0"/>
              </a:rPr>
              <a:t>i</a:t>
            </a:r>
            <a:r>
              <a:rPr kumimoji="1" lang="zh-CN" altLang="en-US">
                <a:latin typeface="Times New Roman" panose="02020603050405020304" pitchFamily="18" charset="0"/>
              </a:rPr>
              <a:t>；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Times New Roman" panose="02020603050405020304" pitchFamily="18" charset="0"/>
              </a:rPr>
              <a:t>    </a:t>
            </a:r>
            <a:r>
              <a:rPr kumimoji="1" lang="en-US" altLang="zh-CN" i="1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i</a:t>
            </a:r>
            <a:r>
              <a:rPr kumimoji="1" lang="en-US" altLang="zh-CN">
                <a:latin typeface="Times New Roman" panose="02020603050405020304" pitchFamily="18" charset="0"/>
              </a:rPr>
              <a:t>&lt;V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on</a:t>
            </a:r>
            <a:r>
              <a:rPr kumimoji="1" lang="zh-CN" altLang="en-US">
                <a:latin typeface="宋体" panose="02010600030101010101" pitchFamily="2" charset="-122"/>
              </a:rPr>
              <a:t>时，二极管截止，</a:t>
            </a:r>
            <a:r>
              <a:rPr kumimoji="1" lang="en-US" altLang="zh-CN" i="1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o</a:t>
            </a:r>
            <a:r>
              <a:rPr kumimoji="1" lang="en-US" altLang="zh-CN">
                <a:latin typeface="Times New Roman" panose="02020603050405020304" pitchFamily="18" charset="0"/>
              </a:rPr>
              <a:t>=0</a:t>
            </a:r>
            <a:r>
              <a:rPr kumimoji="1" lang="zh-CN" altLang="en-US">
                <a:latin typeface="Times New Roman" panose="02020603050405020304" pitchFamily="18" charset="0"/>
              </a:rPr>
              <a:t>。</a:t>
            </a:r>
            <a:r>
              <a:rPr kumimoji="1" lang="zh-CN" altLang="en-US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28679" name="Rectangle 17">
            <a:extLst>
              <a:ext uri="{FF2B5EF4-FFF2-40B4-BE49-F238E27FC236}">
                <a16:creationId xmlns:a16="http://schemas.microsoft.com/office/drawing/2014/main" id="{6EA446FF-55BE-4C06-9C26-A548ED1858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162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8680" name="Object 16">
            <a:extLst>
              <a:ext uri="{FF2B5EF4-FFF2-40B4-BE49-F238E27FC236}">
                <a16:creationId xmlns:a16="http://schemas.microsoft.com/office/drawing/2014/main" id="{EBCD3C75-C0F7-41F8-A198-0053EAFC3D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76375" y="2349500"/>
          <a:ext cx="2016125" cy="1490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0" name="Visio" r:id="rId5" imgW="1259677" imgH="925617" progId="Visio.Drawing.11">
                  <p:embed/>
                </p:oleObj>
              </mc:Choice>
              <mc:Fallback>
                <p:oleObj name="Visio" r:id="rId5" imgW="1259677" imgH="925617" progId="Visio.Drawing.11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2349500"/>
                        <a:ext cx="2016125" cy="1490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77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77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67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78" name="Rectangle 2">
            <a:extLst>
              <a:ext uri="{FF2B5EF4-FFF2-40B4-BE49-F238E27FC236}">
                <a16:creationId xmlns:a16="http://schemas.microsoft.com/office/drawing/2014/main" id="{AF706388-18AC-4FBA-A90C-4ADA4B75D0F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/>
              <a:t> </a:t>
            </a:r>
          </a:p>
        </p:txBody>
      </p:sp>
      <p:sp>
        <p:nvSpPr>
          <p:cNvPr id="29699" name="Text Box 3">
            <a:extLst>
              <a:ext uri="{FF2B5EF4-FFF2-40B4-BE49-F238E27FC236}">
                <a16:creationId xmlns:a16="http://schemas.microsoft.com/office/drawing/2014/main" id="{A96620BB-90D7-43F1-98A4-6C125E6B5E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1.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限幅和箝位电路</a:t>
            </a:r>
          </a:p>
        </p:txBody>
      </p:sp>
      <p:graphicFrame>
        <p:nvGraphicFramePr>
          <p:cNvPr id="29700" name="Object 8">
            <a:extLst>
              <a:ext uri="{FF2B5EF4-FFF2-40B4-BE49-F238E27FC236}">
                <a16:creationId xmlns:a16="http://schemas.microsoft.com/office/drawing/2014/main" id="{C79DFE1C-77FA-4408-9FF6-63EBA638210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4213" y="2997200"/>
          <a:ext cx="3276600" cy="1665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1" r:id="rId3" imgW="1447800" imgH="743712" progId="Word.Picture.8">
                  <p:embed/>
                </p:oleObj>
              </mc:Choice>
              <mc:Fallback>
                <p:oleObj r:id="rId3" imgW="1447800" imgH="743712" progId="Word.Picture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2997200"/>
                        <a:ext cx="3276600" cy="1665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8185" name="Object 9">
            <a:extLst>
              <a:ext uri="{FF2B5EF4-FFF2-40B4-BE49-F238E27FC236}">
                <a16:creationId xmlns:a16="http://schemas.microsoft.com/office/drawing/2014/main" id="{F1AF765D-B96C-48D4-846A-5DCB65453B4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114800" y="2286000"/>
          <a:ext cx="4495800" cy="280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82" r:id="rId5" imgW="4949952" imgH="3080004" progId="Word.Picture.8">
                  <p:embed/>
                </p:oleObj>
              </mc:Choice>
              <mc:Fallback>
                <p:oleObj r:id="rId5" imgW="4949952" imgH="3080004" progId="Word.Picture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2286000"/>
                        <a:ext cx="4495800" cy="2805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702" name="Text Box 10">
            <a:extLst>
              <a:ext uri="{FF2B5EF4-FFF2-40B4-BE49-F238E27FC236}">
                <a16:creationId xmlns:a16="http://schemas.microsoft.com/office/drawing/2014/main" id="{AB176A3B-78D8-40B4-A094-245593565E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981200"/>
            <a:ext cx="5257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latin typeface="宋体" panose="02010600030101010101" pitchFamily="2" charset="-122"/>
              </a:rPr>
              <a:t>  </a:t>
            </a:r>
            <a:r>
              <a:rPr kumimoji="1" lang="zh-CN" altLang="en-US" b="1">
                <a:latin typeface="宋体" panose="02010600030101010101" pitchFamily="2" charset="-122"/>
              </a:rPr>
              <a:t>并联上限幅电路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8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8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3">
            <a:extLst>
              <a:ext uri="{FF2B5EF4-FFF2-40B4-BE49-F238E27FC236}">
                <a16:creationId xmlns:a16="http://schemas.microsoft.com/office/drawing/2014/main" id="{704BF455-4BE8-48B5-A238-B271F98A88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1.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限幅和箝位电路</a:t>
            </a:r>
          </a:p>
        </p:txBody>
      </p:sp>
      <p:graphicFrame>
        <p:nvGraphicFramePr>
          <p:cNvPr id="30723" name="Object 8">
            <a:extLst>
              <a:ext uri="{FF2B5EF4-FFF2-40B4-BE49-F238E27FC236}">
                <a16:creationId xmlns:a16="http://schemas.microsoft.com/office/drawing/2014/main" id="{5F499156-E8B4-4D57-8166-73B025DD210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43400" y="2743200"/>
          <a:ext cx="4419600" cy="262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6" r:id="rId4" imgW="5039868" imgH="2990088" progId="Word.Picture.8">
                  <p:embed/>
                </p:oleObj>
              </mc:Choice>
              <mc:Fallback>
                <p:oleObj r:id="rId4" imgW="5039868" imgH="2990088" progId="Word.Picture.8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743200"/>
                        <a:ext cx="4419600" cy="2627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24" name="Text Box 9">
            <a:extLst>
              <a:ext uri="{FF2B5EF4-FFF2-40B4-BE49-F238E27FC236}">
                <a16:creationId xmlns:a16="http://schemas.microsoft.com/office/drawing/2014/main" id="{3842181E-952E-4F80-A882-F0AF3DA726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889125"/>
            <a:ext cx="2743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latin typeface="宋体" panose="02010600030101010101" pitchFamily="2" charset="-122"/>
              </a:rPr>
              <a:t>双向限幅电路</a:t>
            </a:r>
          </a:p>
        </p:txBody>
      </p:sp>
      <p:sp>
        <p:nvSpPr>
          <p:cNvPr id="30725" name="Rectangle 11">
            <a:extLst>
              <a:ext uri="{FF2B5EF4-FFF2-40B4-BE49-F238E27FC236}">
                <a16:creationId xmlns:a16="http://schemas.microsoft.com/office/drawing/2014/main" id="{859872D7-3452-4FB4-96E0-7BFB5BCD56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76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0726" name="Object 10">
            <a:extLst>
              <a:ext uri="{FF2B5EF4-FFF2-40B4-BE49-F238E27FC236}">
                <a16:creationId xmlns:a16="http://schemas.microsoft.com/office/drawing/2014/main" id="{D09DCC4A-E9C7-4AD2-870B-D8E0D4FFE1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116013" y="3213100"/>
          <a:ext cx="2303462" cy="1652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07" name="Visio" r:id="rId6" imgW="1259677" imgH="915132" progId="Visio.Drawing.11">
                  <p:embed/>
                </p:oleObj>
              </mc:Choice>
              <mc:Fallback>
                <p:oleObj name="Visio" r:id="rId6" imgW="1259677" imgH="915132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4730" r="2956"/>
                      <a:stretch>
                        <a:fillRect/>
                      </a:stretch>
                    </p:blipFill>
                    <p:spPr bwMode="auto">
                      <a:xfrm>
                        <a:off x="1116013" y="3213100"/>
                        <a:ext cx="2303462" cy="1652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9213" name="Rectangle 13">
            <a:extLst>
              <a:ext uri="{FF2B5EF4-FFF2-40B4-BE49-F238E27FC236}">
                <a16:creationId xmlns:a16="http://schemas.microsoft.com/office/drawing/2014/main" id="{478D16D9-BC0A-4498-B69A-DA006490EC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ext Box 3">
            <a:extLst>
              <a:ext uri="{FF2B5EF4-FFF2-40B4-BE49-F238E27FC236}">
                <a16:creationId xmlns:a16="http://schemas.microsoft.com/office/drawing/2014/main" id="{5AAC0A6C-93FF-41CD-ADAF-F228D82634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1.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限幅和箝位电路</a:t>
            </a:r>
          </a:p>
        </p:txBody>
      </p:sp>
      <p:sp>
        <p:nvSpPr>
          <p:cNvPr id="31747" name="Text Box 7">
            <a:extLst>
              <a:ext uri="{FF2B5EF4-FFF2-40B4-BE49-F238E27FC236}">
                <a16:creationId xmlns:a16="http://schemas.microsoft.com/office/drawing/2014/main" id="{5A8A4B04-26CC-4146-A345-3112EC7379C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524000"/>
            <a:ext cx="236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latin typeface="宋体" panose="02010600030101010101" pitchFamily="2" charset="-122"/>
              </a:rPr>
              <a:t>箝位电路</a:t>
            </a:r>
          </a:p>
        </p:txBody>
      </p:sp>
      <p:sp>
        <p:nvSpPr>
          <p:cNvPr id="180233" name="Text Box 9">
            <a:extLst>
              <a:ext uri="{FF2B5EF4-FFF2-40B4-BE49-F238E27FC236}">
                <a16:creationId xmlns:a16="http://schemas.microsoft.com/office/drawing/2014/main" id="{2EED2BDA-A60A-4A86-ACAE-4861CCA055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2060575"/>
            <a:ext cx="4648200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Times New Roman" panose="02020603050405020304" pitchFamily="18" charset="0"/>
              </a:rPr>
              <a:t>      </a:t>
            </a:r>
            <a:r>
              <a:rPr kumimoji="1" lang="zh-CN" altLang="en-US">
                <a:latin typeface="Times New Roman" panose="02020603050405020304" pitchFamily="18" charset="0"/>
              </a:rPr>
              <a:t>第一个</a:t>
            </a:r>
            <a:r>
              <a:rPr kumimoji="1" lang="en-US" altLang="zh-CN">
                <a:latin typeface="Tahoma" panose="020B0604030504040204" pitchFamily="34" charset="0"/>
              </a:rPr>
              <a:t>T/4</a:t>
            </a:r>
            <a:r>
              <a:rPr kumimoji="1" lang="zh-CN" altLang="en-US">
                <a:latin typeface="Times New Roman" panose="02020603050405020304" pitchFamily="18" charset="0"/>
              </a:rPr>
              <a:t>时间，当</a:t>
            </a:r>
            <a:r>
              <a:rPr kumimoji="1" lang="en-US" altLang="zh-CN" i="1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ahoma" panose="020B0604030504040204" pitchFamily="34" charset="0"/>
              </a:rPr>
              <a:t>i</a:t>
            </a:r>
            <a:r>
              <a:rPr kumimoji="1" lang="zh-CN" altLang="en-US">
                <a:latin typeface="Times New Roman" panose="02020603050405020304" pitchFamily="18" charset="0"/>
              </a:rPr>
              <a:t>大于二极管的导通电压</a:t>
            </a:r>
            <a:r>
              <a:rPr kumimoji="1" lang="en-US" altLang="zh-CN">
                <a:latin typeface="Tahoma" panose="020B0604030504040204" pitchFamily="34" charset="0"/>
              </a:rPr>
              <a:t>V</a:t>
            </a:r>
            <a:r>
              <a:rPr kumimoji="1" lang="en-US" altLang="zh-CN" baseline="-30000">
                <a:latin typeface="Tahoma" panose="020B0604030504040204" pitchFamily="34" charset="0"/>
              </a:rPr>
              <a:t>on</a:t>
            </a:r>
            <a:r>
              <a:rPr kumimoji="1" lang="zh-CN" altLang="en-US">
                <a:latin typeface="Times New Roman" panose="02020603050405020304" pitchFamily="18" charset="0"/>
              </a:rPr>
              <a:t>时，二极管导通，电容</a:t>
            </a:r>
            <a:r>
              <a:rPr kumimoji="1" lang="en-US" altLang="zh-CN">
                <a:latin typeface="Times New Roman" panose="02020603050405020304" pitchFamily="18" charset="0"/>
              </a:rPr>
              <a:t>C</a:t>
            </a:r>
            <a:r>
              <a:rPr kumimoji="1" lang="zh-CN" altLang="en-US">
                <a:latin typeface="Times New Roman" panose="02020603050405020304" pitchFamily="18" charset="0"/>
              </a:rPr>
              <a:t>充电，</a:t>
            </a:r>
            <a:r>
              <a:rPr kumimoji="1" lang="zh-CN" altLang="en-US">
                <a:latin typeface="Tahoma" panose="020B0604030504040204" pitchFamily="34" charset="0"/>
              </a:rPr>
              <a:t> </a:t>
            </a:r>
          </a:p>
        </p:txBody>
      </p:sp>
      <p:graphicFrame>
        <p:nvGraphicFramePr>
          <p:cNvPr id="180234" name="Object 10">
            <a:extLst>
              <a:ext uri="{FF2B5EF4-FFF2-40B4-BE49-F238E27FC236}">
                <a16:creationId xmlns:a16="http://schemas.microsoft.com/office/drawing/2014/main" id="{C4F39A54-F78D-422A-AF15-76AFBF24126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686425" y="2713038"/>
          <a:ext cx="1735138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4" name="Equation" r:id="rId3" imgW="761669" imgH="228501" progId="Equation.DSMT4">
                  <p:embed/>
                </p:oleObj>
              </mc:Choice>
              <mc:Fallback>
                <p:oleObj name="Equation" r:id="rId3" imgW="761669" imgH="228501" progId="Equation.DSMT4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6425" y="2713038"/>
                        <a:ext cx="1735138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0235" name="Text Box 11">
            <a:extLst>
              <a:ext uri="{FF2B5EF4-FFF2-40B4-BE49-F238E27FC236}">
                <a16:creationId xmlns:a16="http://schemas.microsoft.com/office/drawing/2014/main" id="{7D08D9D0-BD76-4525-96FC-429E5B2CB5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1638" y="3429000"/>
            <a:ext cx="4752975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i="1">
                <a:latin typeface="Times New Roman" panose="02020603050405020304" pitchFamily="18" charset="0"/>
              </a:rPr>
              <a:t>     v</a:t>
            </a:r>
            <a:r>
              <a:rPr kumimoji="1" lang="en-US" altLang="zh-CN" baseline="-30000">
                <a:latin typeface="Tahoma" panose="020B0604030504040204" pitchFamily="34" charset="0"/>
              </a:rPr>
              <a:t>i </a:t>
            </a:r>
            <a:r>
              <a:rPr kumimoji="1" lang="zh-CN" altLang="en-US">
                <a:latin typeface="宋体" panose="02010600030101010101" pitchFamily="2" charset="-122"/>
              </a:rPr>
              <a:t>到达峰值</a:t>
            </a:r>
            <a:r>
              <a:rPr kumimoji="1" lang="en-US" altLang="zh-CN">
                <a:latin typeface="宋体" panose="02010600030101010101" pitchFamily="2" charset="-122"/>
              </a:rPr>
              <a:t>,</a:t>
            </a:r>
            <a:r>
              <a:rPr kumimoji="1" lang="en-US" altLang="zh-CN" sz="2400" i="1">
                <a:latin typeface="Times New Roman" panose="02020603050405020304" pitchFamily="18" charset="0"/>
              </a:rPr>
              <a:t>v</a:t>
            </a:r>
            <a:r>
              <a:rPr kumimoji="1" lang="en-US" altLang="zh-CN" sz="2400" baseline="-25000">
                <a:latin typeface="Times New Roman" panose="02020603050405020304" pitchFamily="18" charset="0"/>
              </a:rPr>
              <a:t>C</a:t>
            </a:r>
            <a:r>
              <a:rPr kumimoji="1" lang="en-US" altLang="zh-CN" sz="2400">
                <a:latin typeface="Times New Roman" panose="02020603050405020304" pitchFamily="18" charset="0"/>
              </a:rPr>
              <a:t>=V</a:t>
            </a:r>
            <a:r>
              <a:rPr kumimoji="1" lang="en-US" altLang="zh-CN" sz="2400" baseline="-25000">
                <a:latin typeface="Times New Roman" panose="02020603050405020304" pitchFamily="18" charset="0"/>
              </a:rPr>
              <a:t>im</a:t>
            </a:r>
            <a:r>
              <a:rPr kumimoji="1" lang="en-US" altLang="zh-CN" sz="2400">
                <a:latin typeface="Times New Roman" panose="02020603050405020304" pitchFamily="18" charset="0"/>
              </a:rPr>
              <a:t>-V</a:t>
            </a:r>
            <a:r>
              <a:rPr kumimoji="1" lang="en-US" altLang="zh-CN" sz="2400" baseline="-25000">
                <a:latin typeface="Times New Roman" panose="02020603050405020304" pitchFamily="18" charset="0"/>
              </a:rPr>
              <a:t>on</a:t>
            </a:r>
            <a:r>
              <a:rPr kumimoji="1" lang="en-US" altLang="zh-CN" sz="2400">
                <a:latin typeface="Times New Roman" panose="02020603050405020304" pitchFamily="18" charset="0"/>
              </a:rPr>
              <a:t> </a:t>
            </a:r>
            <a:endParaRPr kumimoji="1" lang="en-US" altLang="zh-CN">
              <a:latin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400" i="1">
                <a:latin typeface="Times New Roman" panose="02020603050405020304" pitchFamily="18" charset="0"/>
              </a:rPr>
              <a:t>    v</a:t>
            </a:r>
            <a:r>
              <a:rPr kumimoji="1" lang="en-US" altLang="zh-CN" sz="2400" baseline="-25000">
                <a:latin typeface="Times New Roman" panose="02020603050405020304" pitchFamily="18" charset="0"/>
              </a:rPr>
              <a:t>i</a:t>
            </a:r>
            <a:r>
              <a:rPr kumimoji="1" lang="zh-CN" altLang="en-US">
                <a:latin typeface="宋体" panose="02010600030101010101" pitchFamily="2" charset="-122"/>
              </a:rPr>
              <a:t>下降。理想情况下，电容不放电</a:t>
            </a:r>
            <a:r>
              <a:rPr kumimoji="1" lang="zh-CN" altLang="en-US">
                <a:latin typeface="Tahoma" panose="020B0604030504040204" pitchFamily="34" charset="0"/>
              </a:rPr>
              <a:t>，</a:t>
            </a:r>
          </a:p>
        </p:txBody>
      </p:sp>
      <p:sp>
        <p:nvSpPr>
          <p:cNvPr id="180236" name="Text Box 12">
            <a:extLst>
              <a:ext uri="{FF2B5EF4-FFF2-40B4-BE49-F238E27FC236}">
                <a16:creationId xmlns:a16="http://schemas.microsoft.com/office/drawing/2014/main" id="{902F42B7-AF3F-49FE-B143-FBE041B2E5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4922838"/>
            <a:ext cx="4572000" cy="1249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kumimoji="1" lang="zh-CN" altLang="en-US">
                <a:latin typeface="Times New Roman" panose="02020603050405020304" pitchFamily="18" charset="0"/>
              </a:rPr>
              <a:t>当</a:t>
            </a:r>
            <a:r>
              <a:rPr kumimoji="1" lang="en-US" altLang="zh-CN" i="1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ahoma" panose="020B0604030504040204" pitchFamily="34" charset="0"/>
              </a:rPr>
              <a:t>i</a:t>
            </a:r>
            <a:r>
              <a:rPr kumimoji="1" lang="zh-CN" altLang="en-US">
                <a:latin typeface="Times New Roman" panose="02020603050405020304" pitchFamily="18" charset="0"/>
              </a:rPr>
              <a:t>下降到与</a:t>
            </a:r>
            <a:r>
              <a:rPr kumimoji="1" lang="zh-CN" altLang="en-US" i="1">
                <a:latin typeface="Tahoma" panose="020B0604030504040204" pitchFamily="34" charset="0"/>
              </a:rPr>
              <a:t> </a:t>
            </a:r>
            <a:r>
              <a:rPr kumimoji="1" lang="en-US" altLang="zh-CN" i="1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ahoma" panose="020B0604030504040204" pitchFamily="34" charset="0"/>
              </a:rPr>
              <a:t>c</a:t>
            </a:r>
            <a:r>
              <a:rPr kumimoji="1" lang="zh-CN" altLang="en-US">
                <a:latin typeface="Times New Roman" panose="02020603050405020304" pitchFamily="18" charset="0"/>
              </a:rPr>
              <a:t>值相等时，二极管变为反偏。输出</a:t>
            </a:r>
            <a:endParaRPr kumimoji="1" lang="zh-CN" altLang="en-US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zh-CN" sz="2400">
              <a:latin typeface="Tahoma" panose="020B0604030504040204" pitchFamily="34" charset="0"/>
            </a:endParaRPr>
          </a:p>
        </p:txBody>
      </p:sp>
      <p:graphicFrame>
        <p:nvGraphicFramePr>
          <p:cNvPr id="180237" name="Object 13">
            <a:extLst>
              <a:ext uri="{FF2B5EF4-FFF2-40B4-BE49-F238E27FC236}">
                <a16:creationId xmlns:a16="http://schemas.microsoft.com/office/drawing/2014/main" id="{112491E8-2090-44F0-B190-5810A47384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48200" y="5608638"/>
          <a:ext cx="4038600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5" name="Equation" r:id="rId5" imgW="2336800" imgH="228600" progId="Equation.3">
                  <p:embed/>
                </p:oleObj>
              </mc:Choice>
              <mc:Fallback>
                <p:oleObj name="Equation" r:id="rId5" imgW="2336800" imgH="228600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5608638"/>
                        <a:ext cx="4038600" cy="393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753" name="Rectangle 15">
            <a:extLst>
              <a:ext uri="{FF2B5EF4-FFF2-40B4-BE49-F238E27FC236}">
                <a16:creationId xmlns:a16="http://schemas.microsoft.com/office/drawing/2014/main" id="{1A8EAE22-B3A3-4C4E-AC24-718C0067E2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73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0241" name="Rectangle 17">
            <a:extLst>
              <a:ext uri="{FF2B5EF4-FFF2-40B4-BE49-F238E27FC236}">
                <a16:creationId xmlns:a16="http://schemas.microsoft.com/office/drawing/2014/main" id="{13AD9429-115E-4710-9245-38776A720C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1755" name="Rectangle 19">
            <a:extLst>
              <a:ext uri="{FF2B5EF4-FFF2-40B4-BE49-F238E27FC236}">
                <a16:creationId xmlns:a16="http://schemas.microsoft.com/office/drawing/2014/main" id="{8E00A4E9-241B-4ACF-9FDA-ABCCCB1F7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495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1756" name="Object 18">
            <a:extLst>
              <a:ext uri="{FF2B5EF4-FFF2-40B4-BE49-F238E27FC236}">
                <a16:creationId xmlns:a16="http://schemas.microsoft.com/office/drawing/2014/main" id="{D6C571E9-C486-4B9F-AB06-3C42BDE075B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5650" y="2852738"/>
          <a:ext cx="3168650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76" name="Visio" r:id="rId7" imgW="3990340" imgH="2721610" progId="Visio.Drawing.11">
                  <p:embed/>
                </p:oleObj>
              </mc:Choice>
              <mc:Fallback>
                <p:oleObj name="Visio" r:id="rId7" imgW="3990340" imgH="2721610" progId="Visio.Drawing.11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2852738"/>
                        <a:ext cx="3168650" cy="218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80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80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80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80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80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33" grpId="0" autoUpdateAnimBg="0"/>
      <p:bldP spid="180235" grpId="0" autoUpdateAnimBg="0"/>
      <p:bldP spid="180236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530" name="Rectangle 1026">
            <a:extLst>
              <a:ext uri="{FF2B5EF4-FFF2-40B4-BE49-F238E27FC236}">
                <a16:creationId xmlns:a16="http://schemas.microsoft.com/office/drawing/2014/main" id="{B507F5C3-4BDF-4C9E-AE01-AD845332B13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88913"/>
            <a:ext cx="79248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2.1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PN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结的形成及特性</a:t>
            </a:r>
          </a:p>
        </p:txBody>
      </p:sp>
      <p:sp>
        <p:nvSpPr>
          <p:cNvPr id="5123" name="Text Box 1032">
            <a:extLst>
              <a:ext uri="{FF2B5EF4-FFF2-40B4-BE49-F238E27FC236}">
                <a16:creationId xmlns:a16="http://schemas.microsoft.com/office/drawing/2014/main" id="{2A3B4770-98DD-40CD-82F1-7E58758B40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1.PN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结的形成</a:t>
            </a:r>
            <a:r>
              <a:rPr kumimoji="1" lang="zh-CN" altLang="en-US" sz="2400" b="1">
                <a:latin typeface="宋体" panose="02010600030101010101" pitchFamily="2" charset="-122"/>
              </a:rPr>
              <a:t> </a:t>
            </a:r>
          </a:p>
        </p:txBody>
      </p:sp>
      <p:graphicFrame>
        <p:nvGraphicFramePr>
          <p:cNvPr id="5124" name="Object 1035">
            <a:extLst>
              <a:ext uri="{FF2B5EF4-FFF2-40B4-BE49-F238E27FC236}">
                <a16:creationId xmlns:a16="http://schemas.microsoft.com/office/drawing/2014/main" id="{AE8761D0-3C88-4CCA-A48B-C12C3EA933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9875" y="2003425"/>
          <a:ext cx="2665413" cy="130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9" name="Visio" r:id="rId3" imgW="2206752" imgH="1270894" progId="Visio.Drawing.11">
                  <p:embed/>
                </p:oleObj>
              </mc:Choice>
              <mc:Fallback>
                <p:oleObj name="Visio" r:id="rId3" imgW="2206752" imgH="1270894" progId="Visio.Drawing.11">
                  <p:embed/>
                  <p:pic>
                    <p:nvPicPr>
                      <p:cNvPr id="0" name="Object 10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988" b="8383"/>
                      <a:stretch>
                        <a:fillRect/>
                      </a:stretch>
                    </p:blipFill>
                    <p:spPr bwMode="auto">
                      <a:xfrm>
                        <a:off x="269875" y="2003425"/>
                        <a:ext cx="2665413" cy="1306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5" name="Rectangle 1038">
            <a:extLst>
              <a:ext uri="{FF2B5EF4-FFF2-40B4-BE49-F238E27FC236}">
                <a16:creationId xmlns:a16="http://schemas.microsoft.com/office/drawing/2014/main" id="{190B173B-0081-4B19-B0A5-2375940C5D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44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126" name="Object 1037">
            <a:extLst>
              <a:ext uri="{FF2B5EF4-FFF2-40B4-BE49-F238E27FC236}">
                <a16:creationId xmlns:a16="http://schemas.microsoft.com/office/drawing/2014/main" id="{A2F3524C-C8DA-488E-803E-B67C8BA77A4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373813" y="1947863"/>
          <a:ext cx="2736850" cy="1385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0" name="Visio" r:id="rId5" imgW="2206752" imgH="1270894" progId="Visio.Drawing.11">
                  <p:embed/>
                </p:oleObj>
              </mc:Choice>
              <mc:Fallback>
                <p:oleObj name="Visio" r:id="rId5" imgW="2206752" imgH="1270894" progId="Visio.Drawing.11">
                  <p:embed/>
                  <p:pic>
                    <p:nvPicPr>
                      <p:cNvPr id="0" name="Object 10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5389" b="6587"/>
                      <a:stretch>
                        <a:fillRect/>
                      </a:stretch>
                    </p:blipFill>
                    <p:spPr bwMode="auto">
                      <a:xfrm>
                        <a:off x="6373813" y="1947863"/>
                        <a:ext cx="2736850" cy="1385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7" name="Rectangle 1040">
            <a:extLst>
              <a:ext uri="{FF2B5EF4-FFF2-40B4-BE49-F238E27FC236}">
                <a16:creationId xmlns:a16="http://schemas.microsoft.com/office/drawing/2014/main" id="{D58461FB-CCFD-4249-8C89-4B25ABB91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828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128" name="Object 1039">
            <a:extLst>
              <a:ext uri="{FF2B5EF4-FFF2-40B4-BE49-F238E27FC236}">
                <a16:creationId xmlns:a16="http://schemas.microsoft.com/office/drawing/2014/main" id="{99969187-9183-4326-9096-7D39C94438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6750" y="1143000"/>
          <a:ext cx="3095625" cy="295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51" name="Visio" r:id="rId7" imgW="2333549" imgH="2194560" progId="Visio.Drawing.11">
                  <p:embed/>
                </p:oleObj>
              </mc:Choice>
              <mc:Fallback>
                <p:oleObj name="Visio" r:id="rId7" imgW="2333549" imgH="2194560" progId="Visio.Drawing.11">
                  <p:embed/>
                  <p:pic>
                    <p:nvPicPr>
                      <p:cNvPr id="0" name="Object 10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634" t="3125" r="6535" b="3819"/>
                      <a:stretch>
                        <a:fillRect/>
                      </a:stretch>
                    </p:blipFill>
                    <p:spPr bwMode="auto">
                      <a:xfrm>
                        <a:off x="3206750" y="1143000"/>
                        <a:ext cx="3095625" cy="295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129" name="图片 1">
            <a:extLst>
              <a:ext uri="{FF2B5EF4-FFF2-40B4-BE49-F238E27FC236}">
                <a16:creationId xmlns:a16="http://schemas.microsoft.com/office/drawing/2014/main" id="{4A08AA34-2637-48C8-B9B4-2E28321E8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979863"/>
            <a:ext cx="9144000" cy="140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图片 2">
            <a:extLst>
              <a:ext uri="{FF2B5EF4-FFF2-40B4-BE49-F238E27FC236}">
                <a16:creationId xmlns:a16="http://schemas.microsoft.com/office/drawing/2014/main" id="{D135E401-7735-40F8-9024-36030D36D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5380038"/>
            <a:ext cx="9144001" cy="133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31" name="文本框 3">
            <a:extLst>
              <a:ext uri="{FF2B5EF4-FFF2-40B4-BE49-F238E27FC236}">
                <a16:creationId xmlns:a16="http://schemas.microsoft.com/office/drawing/2014/main" id="{D4A38E1D-B2C6-4AD9-A73C-027537FBFF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1084263"/>
            <a:ext cx="9366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/>
              <a:t>耗尽区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ext Box 3">
            <a:extLst>
              <a:ext uri="{FF2B5EF4-FFF2-40B4-BE49-F238E27FC236}">
                <a16:creationId xmlns:a16="http://schemas.microsoft.com/office/drawing/2014/main" id="{6FD10C3A-E314-4C69-ADAB-DC77DE760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1.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限幅和箝位电路</a:t>
            </a:r>
          </a:p>
        </p:txBody>
      </p:sp>
      <p:sp>
        <p:nvSpPr>
          <p:cNvPr id="32771" name="Text Box 4">
            <a:extLst>
              <a:ext uri="{FF2B5EF4-FFF2-40B4-BE49-F238E27FC236}">
                <a16:creationId xmlns:a16="http://schemas.microsoft.com/office/drawing/2014/main" id="{BFACA457-2541-4BCE-9CA4-92578C00A2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1524000"/>
            <a:ext cx="236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latin typeface="宋体" panose="02010600030101010101" pitchFamily="2" charset="-122"/>
              </a:rPr>
              <a:t>箝位电路</a:t>
            </a:r>
          </a:p>
        </p:txBody>
      </p:sp>
      <p:sp>
        <p:nvSpPr>
          <p:cNvPr id="32772" name="Rectangle 14">
            <a:extLst>
              <a:ext uri="{FF2B5EF4-FFF2-40B4-BE49-F238E27FC236}">
                <a16:creationId xmlns:a16="http://schemas.microsoft.com/office/drawing/2014/main" id="{421CFCD0-D7C1-4245-9887-6E45B0C0F6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73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2773" name="Rectangle 16">
            <a:extLst>
              <a:ext uri="{FF2B5EF4-FFF2-40B4-BE49-F238E27FC236}">
                <a16:creationId xmlns:a16="http://schemas.microsoft.com/office/drawing/2014/main" id="{18959F76-6AF4-45B9-814A-906DC2509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273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81268" name="Rectangle 20">
            <a:extLst>
              <a:ext uri="{FF2B5EF4-FFF2-40B4-BE49-F238E27FC236}">
                <a16:creationId xmlns:a16="http://schemas.microsoft.com/office/drawing/2014/main" id="{5302D857-5DFF-4829-BA25-69D827474E8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32775" name="Object 24">
            <a:extLst>
              <a:ext uri="{FF2B5EF4-FFF2-40B4-BE49-F238E27FC236}">
                <a16:creationId xmlns:a16="http://schemas.microsoft.com/office/drawing/2014/main" id="{490EA1F5-F66A-4C0D-B8C9-9CA185A8C0C9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5940425" y="692150"/>
          <a:ext cx="3054350" cy="2082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6" name="Visio" r:id="rId3" imgW="3990340" imgH="2721610" progId="Visio.Drawing.11">
                  <p:embed/>
                </p:oleObj>
              </mc:Choice>
              <mc:Fallback>
                <p:oleObj name="Visio" r:id="rId3" imgW="3990340" imgH="2721610" progId="Visio.Drawing.11">
                  <p:embed/>
                  <p:pic>
                    <p:nvPicPr>
                      <p:cNvPr id="0" name="Object 2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692150"/>
                        <a:ext cx="3054350" cy="2082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76" name="Rectangle 23">
            <a:extLst>
              <a:ext uri="{FF2B5EF4-FFF2-40B4-BE49-F238E27FC236}">
                <a16:creationId xmlns:a16="http://schemas.microsoft.com/office/drawing/2014/main" id="{32829860-174B-4DE4-BCEE-E48DB73C02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828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2777" name="Object 26">
            <a:extLst>
              <a:ext uri="{FF2B5EF4-FFF2-40B4-BE49-F238E27FC236}">
                <a16:creationId xmlns:a16="http://schemas.microsoft.com/office/drawing/2014/main" id="{A07110E8-739D-42B8-A28B-5795F7353113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395288" y="2667000"/>
          <a:ext cx="7561262" cy="419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7" r:id="rId5" imgW="4123810" imgH="2285714" progId="MSPhotoEd.3">
                  <p:embed/>
                </p:oleObj>
              </mc:Choice>
              <mc:Fallback>
                <p:oleObj r:id="rId5" imgW="4123810" imgH="2285714" progId="MSPhotoEd.3">
                  <p:embed/>
                  <p:pic>
                    <p:nvPicPr>
                      <p:cNvPr id="0" name="Object 2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2667000"/>
                        <a:ext cx="7561262" cy="4191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ext Box 3">
            <a:extLst>
              <a:ext uri="{FF2B5EF4-FFF2-40B4-BE49-F238E27FC236}">
                <a16:creationId xmlns:a16="http://schemas.microsoft.com/office/drawing/2014/main" id="{8A225246-9D5D-46A9-B449-E33C63981C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2.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多二极管电路</a:t>
            </a:r>
          </a:p>
        </p:txBody>
      </p:sp>
      <p:sp>
        <p:nvSpPr>
          <p:cNvPr id="33795" name="Text Box 4">
            <a:extLst>
              <a:ext uri="{FF2B5EF4-FFF2-40B4-BE49-F238E27FC236}">
                <a16:creationId xmlns:a16="http://schemas.microsoft.com/office/drawing/2014/main" id="{FAAFE0D3-BBA5-4851-9C3C-780DADA228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600200"/>
            <a:ext cx="73914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Times New Roman" panose="02020603050405020304" pitchFamily="18" charset="0"/>
              </a:rPr>
              <a:t>例</a:t>
            </a:r>
            <a:r>
              <a:rPr kumimoji="1" lang="en-US" altLang="zh-CN">
                <a:latin typeface="Times New Roman" panose="02020603050405020304" pitchFamily="18" charset="0"/>
              </a:rPr>
              <a:t>1</a:t>
            </a:r>
            <a:r>
              <a:rPr kumimoji="1" lang="zh-CN" altLang="en-US">
                <a:latin typeface="Times New Roman" panose="02020603050405020304" pitchFamily="18" charset="0"/>
              </a:rPr>
              <a:t>，电路如图 ，判断图中二极管是导通还是截止，并确定输出电压</a:t>
            </a:r>
            <a:r>
              <a:rPr kumimoji="1" lang="en-US" altLang="zh-CN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o</a:t>
            </a:r>
            <a:r>
              <a:rPr kumimoji="1" lang="zh-CN" altLang="en-US">
                <a:latin typeface="Times New Roman" panose="02020603050405020304" pitchFamily="18" charset="0"/>
              </a:rPr>
              <a:t>，设二极管</a:t>
            </a:r>
            <a:r>
              <a:rPr kumimoji="1" lang="en-US" altLang="zh-CN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on</a:t>
            </a:r>
            <a:r>
              <a:rPr kumimoji="1" lang="en-US" altLang="zh-CN">
                <a:latin typeface="Times New Roman" panose="02020603050405020304" pitchFamily="18" charset="0"/>
              </a:rPr>
              <a:t>=0.7V</a:t>
            </a:r>
            <a:r>
              <a:rPr kumimoji="1" lang="zh-CN" altLang="en-US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06854" name="Text Box 6">
            <a:extLst>
              <a:ext uri="{FF2B5EF4-FFF2-40B4-BE49-F238E27FC236}">
                <a16:creationId xmlns:a16="http://schemas.microsoft.com/office/drawing/2014/main" id="{A37AA7CE-3642-4BFF-9248-5F71ACD5D72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422525"/>
            <a:ext cx="4495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宋体" panose="02010600030101010101" pitchFamily="2" charset="-122"/>
              </a:rPr>
              <a:t>将</a:t>
            </a:r>
            <a:r>
              <a:rPr kumimoji="1" lang="en-US" altLang="zh-CN">
                <a:latin typeface="Times New Roman" panose="02020603050405020304" pitchFamily="18" charset="0"/>
              </a:rPr>
              <a:t>D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1</a:t>
            </a:r>
            <a:r>
              <a:rPr kumimoji="1" lang="zh-CN" altLang="en-US">
                <a:latin typeface="Times New Roman" panose="02020603050405020304" pitchFamily="18" charset="0"/>
              </a:rPr>
              <a:t>、</a:t>
            </a:r>
            <a:r>
              <a:rPr kumimoji="1" lang="en-US" altLang="zh-CN">
                <a:latin typeface="Times New Roman" panose="02020603050405020304" pitchFamily="18" charset="0"/>
              </a:rPr>
              <a:t>D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2</a:t>
            </a:r>
            <a:r>
              <a:rPr kumimoji="1" lang="zh-CN" altLang="en-US">
                <a:latin typeface="宋体" panose="02010600030101010101" pitchFamily="2" charset="-122"/>
              </a:rPr>
              <a:t>断开，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206855" name="Text Box 7">
            <a:extLst>
              <a:ext uri="{FF2B5EF4-FFF2-40B4-BE49-F238E27FC236}">
                <a16:creationId xmlns:a16="http://schemas.microsoft.com/office/drawing/2014/main" id="{5B1A7302-EC88-46E2-A692-6581EFD3C0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0" y="2955925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宋体" panose="02010600030101010101" pitchFamily="2" charset="-122"/>
              </a:rPr>
              <a:t>对</a:t>
            </a:r>
            <a:r>
              <a:rPr kumimoji="1" lang="en-US" altLang="zh-CN">
                <a:latin typeface="Times New Roman" panose="02020603050405020304" pitchFamily="18" charset="0"/>
              </a:rPr>
              <a:t>D</a:t>
            </a:r>
            <a:r>
              <a:rPr kumimoji="1" lang="en-US" altLang="zh-CN" baseline="-30000">
                <a:latin typeface="Tahoma" panose="020B0604030504040204" pitchFamily="34" charset="0"/>
              </a:rPr>
              <a:t>1</a:t>
            </a:r>
            <a:r>
              <a:rPr kumimoji="1" lang="zh-CN" altLang="en-US">
                <a:latin typeface="宋体" panose="02010600030101010101" pitchFamily="2" charset="-122"/>
              </a:rPr>
              <a:t>管，有</a:t>
            </a:r>
            <a:r>
              <a:rPr kumimoji="1" lang="en-US" altLang="zh-CN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D1</a:t>
            </a:r>
            <a:r>
              <a:rPr kumimoji="1" lang="en-US" altLang="zh-CN">
                <a:latin typeface="Times New Roman" panose="02020603050405020304" pitchFamily="18" charset="0"/>
              </a:rPr>
              <a:t>=V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a</a:t>
            </a:r>
            <a:r>
              <a:rPr kumimoji="1" lang="en-US" altLang="zh-CN">
                <a:latin typeface="Times New Roman" panose="02020603050405020304" pitchFamily="18" charset="0"/>
              </a:rPr>
              <a:t>- V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b1</a:t>
            </a:r>
            <a:r>
              <a:rPr kumimoji="1" lang="en-US" altLang="zh-CN">
                <a:latin typeface="Times New Roman" panose="02020603050405020304" pitchFamily="18" charset="0"/>
              </a:rPr>
              <a:t>=15-0=15V</a:t>
            </a:r>
            <a:r>
              <a:rPr kumimoji="1" lang="zh-CN" altLang="en-US">
                <a:latin typeface="宋体" panose="02010600030101010101" pitchFamily="2" charset="-122"/>
              </a:rPr>
              <a:t>；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206856" name="Text Box 8">
            <a:extLst>
              <a:ext uri="{FF2B5EF4-FFF2-40B4-BE49-F238E27FC236}">
                <a16:creationId xmlns:a16="http://schemas.microsoft.com/office/drawing/2014/main" id="{98379BE5-1EE7-41FA-AD8A-C37BCFA4C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5200" y="3581400"/>
            <a:ext cx="2209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宋体" panose="02010600030101010101" pitchFamily="2" charset="-122"/>
              </a:rPr>
              <a:t>接入二极管后，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206857" name="Text Box 9">
            <a:extLst>
              <a:ext uri="{FF2B5EF4-FFF2-40B4-BE49-F238E27FC236}">
                <a16:creationId xmlns:a16="http://schemas.microsoft.com/office/drawing/2014/main" id="{65EBCFDB-8FA3-4E44-B8D8-BAEE8A480D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4038600"/>
            <a:ext cx="3886200" cy="1858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kumimoji="1" lang="en-US" altLang="zh-CN">
                <a:latin typeface="Times New Roman" panose="02020603050405020304" pitchFamily="18" charset="0"/>
              </a:rPr>
              <a:t>D</a:t>
            </a:r>
            <a:r>
              <a:rPr kumimoji="1" lang="en-US" altLang="zh-CN" baseline="-30000">
                <a:latin typeface="Tahoma" panose="020B0604030504040204" pitchFamily="34" charset="0"/>
              </a:rPr>
              <a:t>2</a:t>
            </a:r>
            <a:r>
              <a:rPr kumimoji="1" lang="zh-CN" altLang="en-US">
                <a:latin typeface="Times New Roman" panose="02020603050405020304" pitchFamily="18" charset="0"/>
              </a:rPr>
              <a:t>管优先导通，将电位限制在</a:t>
            </a:r>
          </a:p>
          <a:p>
            <a:pPr algn="just" eaLnBrk="1" hangingPunct="1">
              <a:spcBef>
                <a:spcPct val="50000"/>
              </a:spcBef>
            </a:pPr>
            <a:r>
              <a:rPr kumimoji="1" lang="zh-CN" altLang="en-US">
                <a:latin typeface="Times New Roman" panose="02020603050405020304" pitchFamily="18" charset="0"/>
              </a:rPr>
              <a:t>            </a:t>
            </a:r>
            <a:r>
              <a:rPr kumimoji="1" lang="en-US" altLang="zh-CN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a</a:t>
            </a:r>
            <a:r>
              <a:rPr kumimoji="1" lang="en-US" altLang="zh-CN">
                <a:latin typeface="Times New Roman" panose="02020603050405020304" pitchFamily="18" charset="0"/>
              </a:rPr>
              <a:t>=-10V+0.7V=-9.3V</a:t>
            </a:r>
            <a:r>
              <a:rPr kumimoji="1" lang="en-US" altLang="zh-CN">
                <a:latin typeface="Tahoma" panose="020B0604030504040204" pitchFamily="34" charset="0"/>
              </a:rPr>
              <a:t> </a:t>
            </a:r>
            <a:r>
              <a:rPr kumimoji="1" lang="zh-CN" altLang="en-US">
                <a:latin typeface="Times New Roman" panose="02020603050405020304" pitchFamily="18" charset="0"/>
              </a:rPr>
              <a:t>，</a:t>
            </a:r>
          </a:p>
          <a:p>
            <a:pPr algn="just" eaLnBrk="1" hangingPunct="1">
              <a:spcBef>
                <a:spcPct val="50000"/>
              </a:spcBef>
            </a:pPr>
            <a:r>
              <a:rPr kumimoji="1" lang="zh-CN" altLang="en-US">
                <a:latin typeface="Times New Roman" panose="02020603050405020304" pitchFamily="18" charset="0"/>
              </a:rPr>
              <a:t>此时</a:t>
            </a:r>
            <a:r>
              <a:rPr kumimoji="1" lang="en-US" altLang="zh-CN">
                <a:latin typeface="Tahoma" panose="020B0604030504040204" pitchFamily="34" charset="0"/>
              </a:rPr>
              <a:t>D</a:t>
            </a:r>
            <a:r>
              <a:rPr kumimoji="1" lang="en-US" altLang="zh-CN" baseline="-30000">
                <a:latin typeface="Tahoma" panose="020B0604030504040204" pitchFamily="34" charset="0"/>
              </a:rPr>
              <a:t>1</a:t>
            </a:r>
            <a:r>
              <a:rPr kumimoji="1" lang="zh-CN" altLang="en-US">
                <a:latin typeface="Times New Roman" panose="02020603050405020304" pitchFamily="18" charset="0"/>
              </a:rPr>
              <a:t>因承受反向压降而截止。</a:t>
            </a:r>
            <a:endParaRPr kumimoji="1" lang="zh-CN" altLang="en-US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zh-CN" sz="2400">
              <a:latin typeface="Tahoma" panose="020B0604030504040204" pitchFamily="34" charset="0"/>
            </a:endParaRPr>
          </a:p>
        </p:txBody>
      </p:sp>
      <p:sp>
        <p:nvSpPr>
          <p:cNvPr id="206858" name="Text Box 10">
            <a:extLst>
              <a:ext uri="{FF2B5EF4-FFF2-40B4-BE49-F238E27FC236}">
                <a16:creationId xmlns:a16="http://schemas.microsoft.com/office/drawing/2014/main" id="{193F6A55-9FB0-4451-84A5-FC15EF236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1400" y="5638800"/>
            <a:ext cx="4800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宋体" panose="02010600030101010101" pitchFamily="2" charset="-122"/>
              </a:rPr>
              <a:t>所以，</a:t>
            </a:r>
            <a:r>
              <a:rPr kumimoji="1" lang="en-US" altLang="zh-CN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o</a:t>
            </a:r>
            <a:r>
              <a:rPr kumimoji="1" lang="en-US" altLang="zh-CN">
                <a:latin typeface="Times New Roman" panose="02020603050405020304" pitchFamily="18" charset="0"/>
              </a:rPr>
              <a:t>=-9.3V</a:t>
            </a:r>
            <a:r>
              <a:rPr kumimoji="1" lang="zh-CN" altLang="en-US">
                <a:latin typeface="Times New Roman" panose="02020603050405020304" pitchFamily="18" charset="0"/>
              </a:rPr>
              <a:t>。</a:t>
            </a:r>
            <a:r>
              <a:rPr kumimoji="1" lang="zh-CN" altLang="en-US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33801" name="Rectangle 12">
            <a:extLst>
              <a:ext uri="{FF2B5EF4-FFF2-40B4-BE49-F238E27FC236}">
                <a16:creationId xmlns:a16="http://schemas.microsoft.com/office/drawing/2014/main" id="{78B6D989-F1FB-49B1-BB99-1AFFE8B388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781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3802" name="Object 11">
            <a:extLst>
              <a:ext uri="{FF2B5EF4-FFF2-40B4-BE49-F238E27FC236}">
                <a16:creationId xmlns:a16="http://schemas.microsoft.com/office/drawing/2014/main" id="{19474A80-9D5D-495A-970A-85A21052C1D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9750" y="2997200"/>
          <a:ext cx="2879725" cy="2519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43" name="Visio" r:id="rId3" imgW="2260788" imgH="1624708" progId="Visio.Drawing.11">
                  <p:embed/>
                </p:oleObj>
              </mc:Choice>
              <mc:Fallback>
                <p:oleObj name="Visio" r:id="rId3" imgW="2260788" imgH="1624708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7512" r="7408"/>
                      <a:stretch>
                        <a:fillRect/>
                      </a:stretch>
                    </p:blipFill>
                    <p:spPr bwMode="auto">
                      <a:xfrm>
                        <a:off x="539750" y="2997200"/>
                        <a:ext cx="2879725" cy="2519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862" name="Rectangle 14">
            <a:extLst>
              <a:ext uri="{FF2B5EF4-FFF2-40B4-BE49-F238E27FC236}">
                <a16:creationId xmlns:a16="http://schemas.microsoft.com/office/drawing/2014/main" id="{C09FF78B-709B-46BB-8E6C-2C81D614AA1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068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06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6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68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4" grpId="0" autoUpdateAnimBg="0"/>
      <p:bldP spid="206855" grpId="0" autoUpdateAnimBg="0"/>
      <p:bldP spid="206856" grpId="0" autoUpdateAnimBg="0"/>
      <p:bldP spid="206857" grpId="0" autoUpdateAnimBg="0"/>
      <p:bldP spid="206858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 Box 3">
            <a:extLst>
              <a:ext uri="{FF2B5EF4-FFF2-40B4-BE49-F238E27FC236}">
                <a16:creationId xmlns:a16="http://schemas.microsoft.com/office/drawing/2014/main" id="{2386C4AE-3DCF-4915-BCDF-6BE547CB63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2.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多二极管电路</a:t>
            </a:r>
          </a:p>
        </p:txBody>
      </p:sp>
      <p:sp>
        <p:nvSpPr>
          <p:cNvPr id="34819" name="Text Box 4">
            <a:extLst>
              <a:ext uri="{FF2B5EF4-FFF2-40B4-BE49-F238E27FC236}">
                <a16:creationId xmlns:a16="http://schemas.microsoft.com/office/drawing/2014/main" id="{D3A10C7A-275A-4B66-9F22-4B3680829C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600200"/>
            <a:ext cx="7620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Times New Roman" panose="02020603050405020304" pitchFamily="18" charset="0"/>
              </a:rPr>
              <a:t>例</a:t>
            </a:r>
            <a:r>
              <a:rPr kumimoji="1" lang="en-US" altLang="zh-CN">
                <a:latin typeface="Times New Roman" panose="02020603050405020304" pitchFamily="18" charset="0"/>
              </a:rPr>
              <a:t>2</a:t>
            </a:r>
            <a:r>
              <a:rPr kumimoji="1" lang="zh-CN" altLang="en-US">
                <a:latin typeface="Times New Roman" panose="02020603050405020304" pitchFamily="18" charset="0"/>
              </a:rPr>
              <a:t>，求如图所示电路当</a:t>
            </a:r>
            <a:r>
              <a:rPr kumimoji="1" lang="en-US" altLang="zh-CN">
                <a:latin typeface="Times New Roman" panose="02020603050405020304" pitchFamily="18" charset="0"/>
              </a:rPr>
              <a:t>V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i</a:t>
            </a:r>
            <a:r>
              <a:rPr kumimoji="1" lang="en-US" altLang="zh-CN">
                <a:latin typeface="Times New Roman" panose="02020603050405020304" pitchFamily="18" charset="0"/>
              </a:rPr>
              <a:t>=0V</a:t>
            </a:r>
            <a:r>
              <a:rPr kumimoji="1" lang="zh-CN" altLang="en-US">
                <a:latin typeface="Times New Roman" panose="02020603050405020304" pitchFamily="18" charset="0"/>
              </a:rPr>
              <a:t>、</a:t>
            </a:r>
            <a:r>
              <a:rPr kumimoji="1" lang="en-US" altLang="zh-CN">
                <a:latin typeface="Times New Roman" panose="02020603050405020304" pitchFamily="18" charset="0"/>
              </a:rPr>
              <a:t>V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i</a:t>
            </a:r>
            <a:r>
              <a:rPr kumimoji="1" lang="en-US" altLang="zh-CN">
                <a:latin typeface="Times New Roman" panose="02020603050405020304" pitchFamily="18" charset="0"/>
              </a:rPr>
              <a:t>=4V</a:t>
            </a:r>
            <a:r>
              <a:rPr kumimoji="1" lang="zh-CN" altLang="en-US">
                <a:latin typeface="Times New Roman" panose="02020603050405020304" pitchFamily="18" charset="0"/>
              </a:rPr>
              <a:t>时输出电压和二极管上的电流。二极管的</a:t>
            </a:r>
            <a:r>
              <a:rPr kumimoji="1" lang="en-US" altLang="zh-CN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on</a:t>
            </a:r>
            <a:r>
              <a:rPr kumimoji="1" lang="en-US" altLang="zh-CN">
                <a:latin typeface="Times New Roman" panose="02020603050405020304" pitchFamily="18" charset="0"/>
              </a:rPr>
              <a:t>=0.7V</a:t>
            </a:r>
            <a:r>
              <a:rPr kumimoji="1" lang="zh-CN" altLang="en-US">
                <a:latin typeface="Times New Roman" panose="02020603050405020304" pitchFamily="18" charset="0"/>
              </a:rPr>
              <a:t>。</a:t>
            </a:r>
          </a:p>
        </p:txBody>
      </p:sp>
      <p:sp>
        <p:nvSpPr>
          <p:cNvPr id="207878" name="Text Box 6">
            <a:extLst>
              <a:ext uri="{FF2B5EF4-FFF2-40B4-BE49-F238E27FC236}">
                <a16:creationId xmlns:a16="http://schemas.microsoft.com/office/drawing/2014/main" id="{C1402764-2EAE-4864-A36D-DC040F33A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349500"/>
            <a:ext cx="434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kumimoji="1" lang="zh-CN" altLang="en-US">
                <a:latin typeface="Times New Roman" panose="02020603050405020304" pitchFamily="18" charset="0"/>
              </a:rPr>
              <a:t>当</a:t>
            </a:r>
            <a:r>
              <a:rPr kumimoji="1" lang="en-US" altLang="zh-CN">
                <a:latin typeface="Times New Roman" panose="02020603050405020304" pitchFamily="18" charset="0"/>
              </a:rPr>
              <a:t>V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i</a:t>
            </a:r>
            <a:r>
              <a:rPr kumimoji="1" lang="en-US" altLang="zh-CN">
                <a:latin typeface="Times New Roman" panose="02020603050405020304" pitchFamily="18" charset="0"/>
              </a:rPr>
              <a:t>=0V</a:t>
            </a:r>
            <a:r>
              <a:rPr kumimoji="1" lang="zh-CN" altLang="en-US">
                <a:latin typeface="Times New Roman" panose="02020603050405020304" pitchFamily="18" charset="0"/>
              </a:rPr>
              <a:t>时：</a:t>
            </a:r>
            <a:endParaRPr kumimoji="1" lang="zh-CN" altLang="en-US" sz="2400">
              <a:latin typeface="Tahoma" panose="020B0604030504040204" pitchFamily="34" charset="0"/>
            </a:endParaRPr>
          </a:p>
        </p:txBody>
      </p:sp>
      <p:sp>
        <p:nvSpPr>
          <p:cNvPr id="207880" name="Text Box 8">
            <a:extLst>
              <a:ext uri="{FF2B5EF4-FFF2-40B4-BE49-F238E27FC236}">
                <a16:creationId xmlns:a16="http://schemas.microsoft.com/office/drawing/2014/main" id="{D4430BC6-80FE-4365-ACC1-9DC46649D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221163"/>
            <a:ext cx="17160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kumimoji="1" lang="zh-CN" altLang="en-US">
                <a:latin typeface="Times New Roman" panose="02020603050405020304" pitchFamily="18" charset="0"/>
              </a:rPr>
              <a:t>当</a:t>
            </a:r>
            <a:r>
              <a:rPr kumimoji="1" lang="en-US" altLang="zh-CN">
                <a:latin typeface="Times New Roman" panose="02020603050405020304" pitchFamily="18" charset="0"/>
              </a:rPr>
              <a:t>V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i</a:t>
            </a:r>
            <a:r>
              <a:rPr kumimoji="1" lang="en-US" altLang="zh-CN">
                <a:latin typeface="Times New Roman" panose="02020603050405020304" pitchFamily="18" charset="0"/>
              </a:rPr>
              <a:t>=4V</a:t>
            </a:r>
            <a:r>
              <a:rPr kumimoji="1" lang="zh-CN" altLang="en-US">
                <a:latin typeface="Times New Roman" panose="02020603050405020304" pitchFamily="18" charset="0"/>
              </a:rPr>
              <a:t>时：</a:t>
            </a:r>
            <a:endParaRPr kumimoji="1" lang="zh-CN" altLang="en-US" sz="2400">
              <a:latin typeface="Tahoma" panose="020B0604030504040204" pitchFamily="34" charset="0"/>
            </a:endParaRPr>
          </a:p>
        </p:txBody>
      </p:sp>
      <p:sp>
        <p:nvSpPr>
          <p:cNvPr id="207881" name="Rectangle 9">
            <a:extLst>
              <a:ext uri="{FF2B5EF4-FFF2-40B4-BE49-F238E27FC236}">
                <a16:creationId xmlns:a16="http://schemas.microsoft.com/office/drawing/2014/main" id="{DE59449F-B752-4048-B7BA-7731A539B0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4163" y="4652963"/>
            <a:ext cx="204152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O</a:t>
            </a:r>
            <a:r>
              <a:rPr kumimoji="1" lang="en-US" altLang="zh-CN">
                <a:latin typeface="Times New Roman" panose="02020603050405020304" pitchFamily="18" charset="0"/>
              </a:rPr>
              <a:t>=3.3+0.7=4(V) </a:t>
            </a:r>
          </a:p>
        </p:txBody>
      </p:sp>
      <p:graphicFrame>
        <p:nvGraphicFramePr>
          <p:cNvPr id="207882" name="Object 10">
            <a:extLst>
              <a:ext uri="{FF2B5EF4-FFF2-40B4-BE49-F238E27FC236}">
                <a16:creationId xmlns:a16="http://schemas.microsoft.com/office/drawing/2014/main" id="{FE24DF0A-1CE0-4240-A7D3-7F15378599B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72000" y="5157788"/>
          <a:ext cx="4321175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48" r:id="rId3" imgW="2235200" imgH="444500" progId="Equation.3">
                  <p:embed/>
                </p:oleObj>
              </mc:Choice>
              <mc:Fallback>
                <p:oleObj r:id="rId3" imgW="2235200" imgH="4445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0" y="5157788"/>
                        <a:ext cx="4321175" cy="866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7883" name="Text Box 11">
            <a:extLst>
              <a:ext uri="{FF2B5EF4-FFF2-40B4-BE49-F238E27FC236}">
                <a16:creationId xmlns:a16="http://schemas.microsoft.com/office/drawing/2014/main" id="{B914FD13-345D-4B65-8A88-CF9B5A000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59338" y="6021388"/>
            <a:ext cx="2819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Times New Roman" panose="02020603050405020304" pitchFamily="18" charset="0"/>
              </a:rPr>
              <a:t>i</a:t>
            </a:r>
            <a:r>
              <a:rPr kumimoji="1" lang="en-US" altLang="zh-CN" sz="2400" baseline="-30000">
                <a:latin typeface="Times New Roman" panose="02020603050405020304" pitchFamily="18" charset="0"/>
              </a:rPr>
              <a:t>D1</a:t>
            </a:r>
            <a:r>
              <a:rPr kumimoji="1" lang="en-US" altLang="zh-CN" sz="2400">
                <a:latin typeface="Times New Roman" panose="02020603050405020304" pitchFamily="18" charset="0"/>
              </a:rPr>
              <a:t>=i</a:t>
            </a:r>
            <a:r>
              <a:rPr kumimoji="1" lang="en-US" altLang="zh-CN" sz="2400" baseline="-30000">
                <a:latin typeface="Times New Roman" panose="02020603050405020304" pitchFamily="18" charset="0"/>
              </a:rPr>
              <a:t>R2</a:t>
            </a:r>
            <a:r>
              <a:rPr kumimoji="1" lang="en-US" altLang="zh-CN" sz="2400">
                <a:latin typeface="Times New Roman" panose="02020603050405020304" pitchFamily="18" charset="0"/>
              </a:rPr>
              <a:t>-i</a:t>
            </a:r>
            <a:r>
              <a:rPr kumimoji="1" lang="en-US" altLang="zh-CN" sz="2400" baseline="-30000">
                <a:latin typeface="Times New Roman" panose="02020603050405020304" pitchFamily="18" charset="0"/>
              </a:rPr>
              <a:t>D2</a:t>
            </a:r>
            <a:r>
              <a:rPr kumimoji="1" lang="en-US" altLang="zh-CN" sz="2400">
                <a:latin typeface="Times New Roman" panose="02020603050405020304" pitchFamily="18" charset="0"/>
              </a:rPr>
              <a:t>=0.63(mA)</a:t>
            </a:r>
            <a:r>
              <a:rPr kumimoji="1" lang="en-US" altLang="zh-CN" sz="2400">
                <a:latin typeface="Tahoma" panose="020B0604030504040204" pitchFamily="34" charset="0"/>
              </a:rPr>
              <a:t> </a:t>
            </a:r>
          </a:p>
        </p:txBody>
      </p:sp>
      <p:grpSp>
        <p:nvGrpSpPr>
          <p:cNvPr id="207886" name="Group 14">
            <a:extLst>
              <a:ext uri="{FF2B5EF4-FFF2-40B4-BE49-F238E27FC236}">
                <a16:creationId xmlns:a16="http://schemas.microsoft.com/office/drawing/2014/main" id="{61FDFA7B-A83A-4EAC-8967-C3FF457D0162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852738"/>
            <a:ext cx="4248150" cy="1003300"/>
            <a:chOff x="2971" y="1797"/>
            <a:chExt cx="2631" cy="553"/>
          </a:xfrm>
        </p:grpSpPr>
        <p:sp>
          <p:nvSpPr>
            <p:cNvPr id="34829" name="Text Box 7">
              <a:extLst>
                <a:ext uri="{FF2B5EF4-FFF2-40B4-BE49-F238E27FC236}">
                  <a16:creationId xmlns:a16="http://schemas.microsoft.com/office/drawing/2014/main" id="{50E23490-53F6-4B45-9B85-5C5B7C0E04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971" y="1797"/>
              <a:ext cx="2631" cy="5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>
                  <a:latin typeface="Tahoma" panose="020B0604030504040204" pitchFamily="34" charset="0"/>
                </a:rPr>
                <a:t>         </a:t>
              </a:r>
            </a:p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400">
                  <a:latin typeface="Tahoma" panose="020B0604030504040204" pitchFamily="34" charset="0"/>
                </a:rPr>
                <a:t> </a:t>
              </a:r>
              <a:r>
                <a:rPr kumimoji="1" lang="en-US" altLang="zh-CN">
                  <a:latin typeface="Times New Roman" panose="02020603050405020304" pitchFamily="18" charset="0"/>
                </a:rPr>
                <a:t>i</a:t>
              </a:r>
              <a:r>
                <a:rPr kumimoji="1" lang="en-US" altLang="zh-CN" baseline="-30000">
                  <a:latin typeface="Times New Roman" panose="02020603050405020304" pitchFamily="18" charset="0"/>
                </a:rPr>
                <a:t>D1</a:t>
              </a:r>
              <a:r>
                <a:rPr kumimoji="1" lang="en-US" altLang="zh-CN">
                  <a:latin typeface="Times New Roman" panose="02020603050405020304" pitchFamily="18" charset="0"/>
                </a:rPr>
                <a:t>=0</a:t>
              </a:r>
              <a:r>
                <a:rPr kumimoji="1" lang="zh-CN" altLang="en-US">
                  <a:latin typeface="Times New Roman" panose="02020603050405020304" pitchFamily="18" charset="0"/>
                </a:rPr>
                <a:t>，      </a:t>
              </a:r>
              <a:r>
                <a:rPr kumimoji="1" lang="en-US" altLang="zh-CN">
                  <a:latin typeface="Times New Roman" panose="02020603050405020304" pitchFamily="18" charset="0"/>
                </a:rPr>
                <a:t>V</a:t>
              </a:r>
              <a:r>
                <a:rPr kumimoji="1" lang="en-US" altLang="zh-CN" baseline="-30000">
                  <a:latin typeface="Times New Roman" panose="02020603050405020304" pitchFamily="18" charset="0"/>
                </a:rPr>
                <a:t>O</a:t>
              </a:r>
              <a:r>
                <a:rPr kumimoji="1" lang="en-US" altLang="zh-CN">
                  <a:latin typeface="Times New Roman" panose="02020603050405020304" pitchFamily="18" charset="0"/>
                </a:rPr>
                <a:t>=1.2+0.7=1.9(V) </a:t>
              </a:r>
            </a:p>
          </p:txBody>
        </p:sp>
        <p:graphicFrame>
          <p:nvGraphicFramePr>
            <p:cNvPr id="34830" name="Object 12">
              <a:extLst>
                <a:ext uri="{FF2B5EF4-FFF2-40B4-BE49-F238E27FC236}">
                  <a16:creationId xmlns:a16="http://schemas.microsoft.com/office/drawing/2014/main" id="{9CF172AE-E3D2-4766-A66C-40326698D5D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016" y="1831"/>
            <a:ext cx="2540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949" name="公式" r:id="rId5" imgW="3175000" imgH="444500" progId="Equation.3">
                    <p:embed/>
                  </p:oleObj>
                </mc:Choice>
                <mc:Fallback>
                  <p:oleObj name="公式" r:id="rId5" imgW="3175000" imgH="444500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16" y="1831"/>
                          <a:ext cx="2540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07888" name="Rectangle 16">
            <a:extLst>
              <a:ext uri="{FF2B5EF4-FFF2-40B4-BE49-F238E27FC236}">
                <a16:creationId xmlns:a16="http://schemas.microsoft.com/office/drawing/2014/main" id="{4B7100A9-4FBC-4EE4-993D-41B06957C3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34827" name="Rectangle 18">
            <a:extLst>
              <a:ext uri="{FF2B5EF4-FFF2-40B4-BE49-F238E27FC236}">
                <a16:creationId xmlns:a16="http://schemas.microsoft.com/office/drawing/2014/main" id="{7B4112A7-D46E-4CAD-8177-B4ABD4DFCE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749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4828" name="Object 17">
            <a:extLst>
              <a:ext uri="{FF2B5EF4-FFF2-40B4-BE49-F238E27FC236}">
                <a16:creationId xmlns:a16="http://schemas.microsoft.com/office/drawing/2014/main" id="{37FB63BA-72AA-45AC-9212-76A7F334C41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0825" y="2852738"/>
          <a:ext cx="4032250" cy="2465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50" name="Visio" r:id="rId7" imgW="2934403" imgH="1779312" progId="Visio.Drawing.11">
                  <p:embed/>
                </p:oleObj>
              </mc:Choice>
              <mc:Fallback>
                <p:oleObj name="Visio" r:id="rId7" imgW="2934403" imgH="1779312" progId="Visio.Drawing.11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852738"/>
                        <a:ext cx="4032250" cy="2465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78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78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78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7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78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078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7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7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78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78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7878" grpId="0" autoUpdateAnimBg="0"/>
      <p:bldP spid="207880" grpId="0" autoUpdateAnimBg="0"/>
      <p:bldP spid="207881" grpId="0" autoUpdateAnimBg="0"/>
      <p:bldP spid="207883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 Box 3">
            <a:extLst>
              <a:ext uri="{FF2B5EF4-FFF2-40B4-BE49-F238E27FC236}">
                <a16:creationId xmlns:a16="http://schemas.microsoft.com/office/drawing/2014/main" id="{AFA12293-5DDB-4032-9B01-FCCA9FCF88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2.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多二极管电路</a:t>
            </a:r>
          </a:p>
        </p:txBody>
      </p:sp>
      <p:sp>
        <p:nvSpPr>
          <p:cNvPr id="35843" name="Text Box 4">
            <a:extLst>
              <a:ext uri="{FF2B5EF4-FFF2-40B4-BE49-F238E27FC236}">
                <a16:creationId xmlns:a16="http://schemas.microsoft.com/office/drawing/2014/main" id="{88827408-8838-44C9-9749-B320596860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508125"/>
            <a:ext cx="556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宋体" panose="02010600030101010101" pitchFamily="2" charset="-122"/>
              </a:rPr>
              <a:t>例</a:t>
            </a:r>
            <a:r>
              <a:rPr kumimoji="1" lang="en-US" altLang="zh-CN">
                <a:latin typeface="Times New Roman" panose="02020603050405020304" pitchFamily="18" charset="0"/>
              </a:rPr>
              <a:t>2</a:t>
            </a:r>
            <a:r>
              <a:rPr kumimoji="1" lang="zh-CN" altLang="en-US">
                <a:latin typeface="宋体" panose="02010600030101010101" pitchFamily="2" charset="-122"/>
              </a:rPr>
              <a:t>电路的输出与输入特性曲线</a:t>
            </a:r>
          </a:p>
        </p:txBody>
      </p:sp>
      <p:pic>
        <p:nvPicPr>
          <p:cNvPr id="35844" name="Picture 5">
            <a:extLst>
              <a:ext uri="{FF2B5EF4-FFF2-40B4-BE49-F238E27FC236}">
                <a16:creationId xmlns:a16="http://schemas.microsoft.com/office/drawing/2014/main" id="{8F61F8DC-1C36-476C-A083-28E224D08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006600"/>
            <a:ext cx="8686800" cy="3937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8903" name="Rectangle 7">
            <a:extLst>
              <a:ext uri="{FF2B5EF4-FFF2-40B4-BE49-F238E27FC236}">
                <a16:creationId xmlns:a16="http://schemas.microsoft.com/office/drawing/2014/main" id="{5A12A0EB-87E9-4328-8CDA-FD418EA3559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ext Box 3">
            <a:extLst>
              <a:ext uri="{FF2B5EF4-FFF2-40B4-BE49-F238E27FC236}">
                <a16:creationId xmlns:a16="http://schemas.microsoft.com/office/drawing/2014/main" id="{CB3C094E-22DC-46CE-BC40-9496951785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2.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多二极管电路</a:t>
            </a:r>
          </a:p>
        </p:txBody>
      </p:sp>
      <p:sp>
        <p:nvSpPr>
          <p:cNvPr id="36867" name="Text Box 4">
            <a:extLst>
              <a:ext uri="{FF2B5EF4-FFF2-40B4-BE49-F238E27FC236}">
                <a16:creationId xmlns:a16="http://schemas.microsoft.com/office/drawing/2014/main" id="{F69671CB-64DE-430E-B763-3FE8D3945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6800" y="1508125"/>
            <a:ext cx="55626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宋体" panose="02010600030101010101" pitchFamily="2" charset="-122"/>
              </a:rPr>
              <a:t>例</a:t>
            </a:r>
            <a:r>
              <a:rPr kumimoji="1" lang="en-US" altLang="zh-CN">
                <a:latin typeface="宋体" panose="02010600030101010101" pitchFamily="2" charset="-122"/>
              </a:rPr>
              <a:t>2</a:t>
            </a:r>
            <a:r>
              <a:rPr kumimoji="1" lang="zh-CN" altLang="en-US">
                <a:latin typeface="宋体" panose="02010600030101010101" pitchFamily="2" charset="-122"/>
              </a:rPr>
              <a:t>电路中</a:t>
            </a:r>
            <a:r>
              <a:rPr kumimoji="1" lang="en-US" altLang="zh-CN">
                <a:latin typeface="宋体" panose="02010600030101010101" pitchFamily="2" charset="-122"/>
              </a:rPr>
              <a:t>D1</a:t>
            </a:r>
            <a:r>
              <a:rPr kumimoji="1" lang="zh-CN" altLang="en-US">
                <a:latin typeface="宋体" panose="02010600030101010101" pitchFamily="2" charset="-122"/>
              </a:rPr>
              <a:t>和</a:t>
            </a:r>
            <a:r>
              <a:rPr kumimoji="1" lang="en-US" altLang="zh-CN">
                <a:latin typeface="宋体" panose="02010600030101010101" pitchFamily="2" charset="-122"/>
              </a:rPr>
              <a:t>D2</a:t>
            </a:r>
            <a:r>
              <a:rPr kumimoji="1" lang="zh-CN" altLang="en-US">
                <a:latin typeface="宋体" panose="02010600030101010101" pitchFamily="2" charset="-122"/>
              </a:rPr>
              <a:t>的电流 </a:t>
            </a:r>
          </a:p>
        </p:txBody>
      </p:sp>
      <p:pic>
        <p:nvPicPr>
          <p:cNvPr id="36868" name="Picture 5">
            <a:extLst>
              <a:ext uri="{FF2B5EF4-FFF2-40B4-BE49-F238E27FC236}">
                <a16:creationId xmlns:a16="http://schemas.microsoft.com/office/drawing/2014/main" id="{777C5454-D982-4D29-82B6-91DA9D0B2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209800"/>
            <a:ext cx="8229600" cy="372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9927" name="Rectangle 7">
            <a:extLst>
              <a:ext uri="{FF2B5EF4-FFF2-40B4-BE49-F238E27FC236}">
                <a16:creationId xmlns:a16="http://schemas.microsoft.com/office/drawing/2014/main" id="{0E111A4B-EC8E-488C-AC84-7C3D125C39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ext Box 3">
            <a:extLst>
              <a:ext uri="{FF2B5EF4-FFF2-40B4-BE49-F238E27FC236}">
                <a16:creationId xmlns:a16="http://schemas.microsoft.com/office/drawing/2014/main" id="{0761B9F4-BC68-4C22-A375-A7DC166DFF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2.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多二极管电路</a:t>
            </a:r>
          </a:p>
        </p:txBody>
      </p:sp>
      <p:sp>
        <p:nvSpPr>
          <p:cNvPr id="37891" name="Text Box 4">
            <a:extLst>
              <a:ext uri="{FF2B5EF4-FFF2-40B4-BE49-F238E27FC236}">
                <a16:creationId xmlns:a16="http://schemas.microsoft.com/office/drawing/2014/main" id="{1A106348-C10C-4406-A698-0D721D7842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524000"/>
            <a:ext cx="2743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latin typeface="宋体" panose="02010600030101010101" pitchFamily="2" charset="-122"/>
              </a:rPr>
              <a:t>二极管与逻辑电路</a:t>
            </a:r>
          </a:p>
        </p:txBody>
      </p:sp>
      <p:grpSp>
        <p:nvGrpSpPr>
          <p:cNvPr id="210950" name="Group 6">
            <a:extLst>
              <a:ext uri="{FF2B5EF4-FFF2-40B4-BE49-F238E27FC236}">
                <a16:creationId xmlns:a16="http://schemas.microsoft.com/office/drawing/2014/main" id="{07413F1C-98EF-4BA7-8512-7E83217A6472}"/>
              </a:ext>
            </a:extLst>
          </p:cNvPr>
          <p:cNvGrpSpPr>
            <a:grpSpLocks/>
          </p:cNvGrpSpPr>
          <p:nvPr/>
        </p:nvGrpSpPr>
        <p:grpSpPr bwMode="auto">
          <a:xfrm>
            <a:off x="914400" y="3276600"/>
            <a:ext cx="7467600" cy="3200400"/>
            <a:chOff x="-3" y="-3"/>
            <a:chExt cx="3758" cy="2021"/>
          </a:xfrm>
        </p:grpSpPr>
        <p:grpSp>
          <p:nvGrpSpPr>
            <p:cNvPr id="37896" name="Group 7">
              <a:extLst>
                <a:ext uri="{FF2B5EF4-FFF2-40B4-BE49-F238E27FC236}">
                  <a16:creationId xmlns:a16="http://schemas.microsoft.com/office/drawing/2014/main" id="{12F1764F-219F-4DC4-8BD6-B312F93B527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752" cy="2015"/>
              <a:chOff x="0" y="0"/>
              <a:chExt cx="3752" cy="2015"/>
            </a:xfrm>
          </p:grpSpPr>
          <p:grpSp>
            <p:nvGrpSpPr>
              <p:cNvPr id="37898" name="Group 8">
                <a:extLst>
                  <a:ext uri="{FF2B5EF4-FFF2-40B4-BE49-F238E27FC236}">
                    <a16:creationId xmlns:a16="http://schemas.microsoft.com/office/drawing/2014/main" id="{A96256F6-C06E-4A79-B107-1F230A6238D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938" cy="403"/>
                <a:chOff x="0" y="0"/>
                <a:chExt cx="938" cy="403"/>
              </a:xfrm>
            </p:grpSpPr>
            <p:sp>
              <p:nvSpPr>
                <p:cNvPr id="37956" name="Rectangle 9">
                  <a:extLst>
                    <a:ext uri="{FF2B5EF4-FFF2-40B4-BE49-F238E27FC236}">
                      <a16:creationId xmlns:a16="http://schemas.microsoft.com/office/drawing/2014/main" id="{4A614CAF-8039-430C-AF2E-6BBA0575A8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V</a:t>
                  </a:r>
                  <a:r>
                    <a:rPr kumimoji="1" lang="en-US" altLang="zh-CN" sz="1600" b="1" baseline="-30000"/>
                    <a:t>1</a:t>
                  </a:r>
                  <a:r>
                    <a:rPr kumimoji="1" lang="en-US" altLang="zh-CN" sz="1600" b="1"/>
                    <a:t>(V)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7957" name="Rectangle 10">
                  <a:extLst>
                    <a:ext uri="{FF2B5EF4-FFF2-40B4-BE49-F238E27FC236}">
                      <a16:creationId xmlns:a16="http://schemas.microsoft.com/office/drawing/2014/main" id="{C09F0A16-29DE-4E5A-B57D-E157E0854F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7899" name="Group 11">
                <a:extLst>
                  <a:ext uri="{FF2B5EF4-FFF2-40B4-BE49-F238E27FC236}">
                    <a16:creationId xmlns:a16="http://schemas.microsoft.com/office/drawing/2014/main" id="{722A712E-3FBA-4F9A-AC1C-8B8799E28F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8" y="0"/>
                <a:ext cx="938" cy="403"/>
                <a:chOff x="938" y="0"/>
                <a:chExt cx="938" cy="403"/>
              </a:xfrm>
            </p:grpSpPr>
            <p:sp>
              <p:nvSpPr>
                <p:cNvPr id="37954" name="Rectangle 12">
                  <a:extLst>
                    <a:ext uri="{FF2B5EF4-FFF2-40B4-BE49-F238E27FC236}">
                      <a16:creationId xmlns:a16="http://schemas.microsoft.com/office/drawing/2014/main" id="{4C6B56DB-B048-49E0-974C-5CF585860C2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" y="0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V</a:t>
                  </a:r>
                  <a:r>
                    <a:rPr kumimoji="1" lang="en-US" altLang="zh-CN" sz="1600" b="1" baseline="-30000"/>
                    <a:t>2</a:t>
                  </a:r>
                  <a:r>
                    <a:rPr kumimoji="1" lang="en-US" altLang="zh-CN" sz="1600" b="1"/>
                    <a:t>(V)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7955" name="Rectangle 13">
                  <a:extLst>
                    <a:ext uri="{FF2B5EF4-FFF2-40B4-BE49-F238E27FC236}">
                      <a16:creationId xmlns:a16="http://schemas.microsoft.com/office/drawing/2014/main" id="{A0CD451B-CE64-41C6-997F-D40FC5EBFB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8" y="0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7900" name="Group 14">
                <a:extLst>
                  <a:ext uri="{FF2B5EF4-FFF2-40B4-BE49-F238E27FC236}">
                    <a16:creationId xmlns:a16="http://schemas.microsoft.com/office/drawing/2014/main" id="{EAE86179-F72F-4625-98F7-BED0971F5B6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6" y="0"/>
                <a:ext cx="938" cy="403"/>
                <a:chOff x="1876" y="0"/>
                <a:chExt cx="938" cy="403"/>
              </a:xfrm>
            </p:grpSpPr>
            <p:sp>
              <p:nvSpPr>
                <p:cNvPr id="37952" name="Rectangle 15">
                  <a:extLst>
                    <a:ext uri="{FF2B5EF4-FFF2-40B4-BE49-F238E27FC236}">
                      <a16:creationId xmlns:a16="http://schemas.microsoft.com/office/drawing/2014/main" id="{CFA1F9F5-BE0C-47DA-BFF2-2F57B42BB8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9" y="0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V</a:t>
                  </a:r>
                  <a:r>
                    <a:rPr kumimoji="1" lang="en-US" altLang="zh-CN" sz="1600" b="1" baseline="-30000"/>
                    <a:t>o</a:t>
                  </a:r>
                  <a:r>
                    <a:rPr kumimoji="1" lang="en-US" altLang="zh-CN" sz="1600" b="1"/>
                    <a:t>(V)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7953" name="Rectangle 16">
                  <a:extLst>
                    <a:ext uri="{FF2B5EF4-FFF2-40B4-BE49-F238E27FC236}">
                      <a16:creationId xmlns:a16="http://schemas.microsoft.com/office/drawing/2014/main" id="{BDFD2D19-D7E7-4EA6-8821-C600FD7AB7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6" y="0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7901" name="Group 17">
                <a:extLst>
                  <a:ext uri="{FF2B5EF4-FFF2-40B4-BE49-F238E27FC236}">
                    <a16:creationId xmlns:a16="http://schemas.microsoft.com/office/drawing/2014/main" id="{718E022B-B53C-4CDD-B771-4D7726BE08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14" y="0"/>
                <a:ext cx="938" cy="403"/>
                <a:chOff x="2814" y="0"/>
                <a:chExt cx="938" cy="403"/>
              </a:xfrm>
            </p:grpSpPr>
            <p:sp>
              <p:nvSpPr>
                <p:cNvPr id="37950" name="Rectangle 18">
                  <a:extLst>
                    <a:ext uri="{FF2B5EF4-FFF2-40B4-BE49-F238E27FC236}">
                      <a16:creationId xmlns:a16="http://schemas.microsoft.com/office/drawing/2014/main" id="{615748E9-D3FA-4214-A84A-519F5DA36C9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7" y="0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zh-CN" altLang="en-US" sz="1600" b="1">
                      <a:latin typeface="Times New Roman" panose="02020603050405020304" pitchFamily="18" charset="0"/>
                    </a:rPr>
                    <a:t>逻辑输出</a:t>
                  </a:r>
                  <a:endParaRPr kumimoji="1" lang="zh-CN" altLang="en-US" sz="1600" b="1">
                    <a:latin typeface="Tahoma" panose="020B0604030504040204" pitchFamily="34" charset="0"/>
                  </a:endParaRP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7951" name="Rectangle 19">
                  <a:extLst>
                    <a:ext uri="{FF2B5EF4-FFF2-40B4-BE49-F238E27FC236}">
                      <a16:creationId xmlns:a16="http://schemas.microsoft.com/office/drawing/2014/main" id="{FFF264CA-0F01-4737-B0CB-89808D52303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4" y="0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7902" name="Group 20">
                <a:extLst>
                  <a:ext uri="{FF2B5EF4-FFF2-40B4-BE49-F238E27FC236}">
                    <a16:creationId xmlns:a16="http://schemas.microsoft.com/office/drawing/2014/main" id="{244CB663-E368-4C99-9951-9517145032F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03"/>
                <a:ext cx="938" cy="403"/>
                <a:chOff x="0" y="403"/>
                <a:chExt cx="938" cy="403"/>
              </a:xfrm>
            </p:grpSpPr>
            <p:sp>
              <p:nvSpPr>
                <p:cNvPr id="37948" name="Rectangle 21">
                  <a:extLst>
                    <a:ext uri="{FF2B5EF4-FFF2-40B4-BE49-F238E27FC236}">
                      <a16:creationId xmlns:a16="http://schemas.microsoft.com/office/drawing/2014/main" id="{3F7083B1-B49A-470A-A252-8F35A22F16B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403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0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7949" name="Rectangle 22">
                  <a:extLst>
                    <a:ext uri="{FF2B5EF4-FFF2-40B4-BE49-F238E27FC236}">
                      <a16:creationId xmlns:a16="http://schemas.microsoft.com/office/drawing/2014/main" id="{BE2CEEF3-DAE0-4FB9-ABCF-5349C3FBF1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03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7903" name="Group 23">
                <a:extLst>
                  <a:ext uri="{FF2B5EF4-FFF2-40B4-BE49-F238E27FC236}">
                    <a16:creationId xmlns:a16="http://schemas.microsoft.com/office/drawing/2014/main" id="{178C76FF-5EFA-4294-A8DB-CC8410A07A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8" y="403"/>
                <a:ext cx="938" cy="403"/>
                <a:chOff x="938" y="403"/>
                <a:chExt cx="938" cy="403"/>
              </a:xfrm>
            </p:grpSpPr>
            <p:sp>
              <p:nvSpPr>
                <p:cNvPr id="37946" name="Rectangle 24">
                  <a:extLst>
                    <a:ext uri="{FF2B5EF4-FFF2-40B4-BE49-F238E27FC236}">
                      <a16:creationId xmlns:a16="http://schemas.microsoft.com/office/drawing/2014/main" id="{21CBDC8B-FB3D-4EC0-B2A0-154A844BF1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" y="403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0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7947" name="Rectangle 25">
                  <a:extLst>
                    <a:ext uri="{FF2B5EF4-FFF2-40B4-BE49-F238E27FC236}">
                      <a16:creationId xmlns:a16="http://schemas.microsoft.com/office/drawing/2014/main" id="{2294D107-65E8-4059-9AAE-B0B8B8AB7C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8" y="403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7904" name="Group 26">
                <a:extLst>
                  <a:ext uri="{FF2B5EF4-FFF2-40B4-BE49-F238E27FC236}">
                    <a16:creationId xmlns:a16="http://schemas.microsoft.com/office/drawing/2014/main" id="{B3F962AB-FDB4-4955-9417-AC3AFF0BEB6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6" y="403"/>
                <a:ext cx="938" cy="403"/>
                <a:chOff x="1876" y="403"/>
                <a:chExt cx="938" cy="403"/>
              </a:xfrm>
            </p:grpSpPr>
            <p:sp>
              <p:nvSpPr>
                <p:cNvPr id="37944" name="Rectangle 27">
                  <a:extLst>
                    <a:ext uri="{FF2B5EF4-FFF2-40B4-BE49-F238E27FC236}">
                      <a16:creationId xmlns:a16="http://schemas.microsoft.com/office/drawing/2014/main" id="{733F81EE-CF2E-484D-B3FF-07269CD9C1D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9" y="403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0.7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7945" name="Rectangle 28">
                  <a:extLst>
                    <a:ext uri="{FF2B5EF4-FFF2-40B4-BE49-F238E27FC236}">
                      <a16:creationId xmlns:a16="http://schemas.microsoft.com/office/drawing/2014/main" id="{D85621D5-D933-4A76-BE87-92CBD5346A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6" y="403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7905" name="Group 29">
                <a:extLst>
                  <a:ext uri="{FF2B5EF4-FFF2-40B4-BE49-F238E27FC236}">
                    <a16:creationId xmlns:a16="http://schemas.microsoft.com/office/drawing/2014/main" id="{4A6B5A68-065C-4FDF-8029-1100FBE2B90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14" y="403"/>
                <a:ext cx="938" cy="403"/>
                <a:chOff x="2814" y="403"/>
                <a:chExt cx="938" cy="403"/>
              </a:xfrm>
            </p:grpSpPr>
            <p:sp>
              <p:nvSpPr>
                <p:cNvPr id="37942" name="Rectangle 30">
                  <a:extLst>
                    <a:ext uri="{FF2B5EF4-FFF2-40B4-BE49-F238E27FC236}">
                      <a16:creationId xmlns:a16="http://schemas.microsoft.com/office/drawing/2014/main" id="{862334CB-83DF-4A5A-A265-7EA06A08F7A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7" y="403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0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7943" name="Rectangle 31">
                  <a:extLst>
                    <a:ext uri="{FF2B5EF4-FFF2-40B4-BE49-F238E27FC236}">
                      <a16:creationId xmlns:a16="http://schemas.microsoft.com/office/drawing/2014/main" id="{1D9E467B-89D8-4A23-927F-8E6B4EAA8D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4" y="403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7906" name="Group 32">
                <a:extLst>
                  <a:ext uri="{FF2B5EF4-FFF2-40B4-BE49-F238E27FC236}">
                    <a16:creationId xmlns:a16="http://schemas.microsoft.com/office/drawing/2014/main" id="{583BA880-D467-4D0C-BBF1-79706E4A8AD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806"/>
                <a:ext cx="938" cy="403"/>
                <a:chOff x="0" y="806"/>
                <a:chExt cx="938" cy="403"/>
              </a:xfrm>
            </p:grpSpPr>
            <p:sp>
              <p:nvSpPr>
                <p:cNvPr id="37940" name="Rectangle 33">
                  <a:extLst>
                    <a:ext uri="{FF2B5EF4-FFF2-40B4-BE49-F238E27FC236}">
                      <a16:creationId xmlns:a16="http://schemas.microsoft.com/office/drawing/2014/main" id="{EC2B3C38-2146-46F7-B9C1-CD680C460B4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806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5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7941" name="Rectangle 34">
                  <a:extLst>
                    <a:ext uri="{FF2B5EF4-FFF2-40B4-BE49-F238E27FC236}">
                      <a16:creationId xmlns:a16="http://schemas.microsoft.com/office/drawing/2014/main" id="{7A92DBAC-F7F9-49DB-A55B-C4A98AEBAC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06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7907" name="Group 35">
                <a:extLst>
                  <a:ext uri="{FF2B5EF4-FFF2-40B4-BE49-F238E27FC236}">
                    <a16:creationId xmlns:a16="http://schemas.microsoft.com/office/drawing/2014/main" id="{A289D144-F3BC-493C-B6EA-C86E402923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8" y="806"/>
                <a:ext cx="938" cy="403"/>
                <a:chOff x="938" y="806"/>
                <a:chExt cx="938" cy="403"/>
              </a:xfrm>
            </p:grpSpPr>
            <p:sp>
              <p:nvSpPr>
                <p:cNvPr id="37938" name="Rectangle 36">
                  <a:extLst>
                    <a:ext uri="{FF2B5EF4-FFF2-40B4-BE49-F238E27FC236}">
                      <a16:creationId xmlns:a16="http://schemas.microsoft.com/office/drawing/2014/main" id="{DFDBE93A-44A6-4B10-9327-265D55AA8D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" y="806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0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7939" name="Rectangle 37">
                  <a:extLst>
                    <a:ext uri="{FF2B5EF4-FFF2-40B4-BE49-F238E27FC236}">
                      <a16:creationId xmlns:a16="http://schemas.microsoft.com/office/drawing/2014/main" id="{6EBD5B87-46DE-453C-AC67-D49E0043EE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8" y="806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7908" name="Group 38">
                <a:extLst>
                  <a:ext uri="{FF2B5EF4-FFF2-40B4-BE49-F238E27FC236}">
                    <a16:creationId xmlns:a16="http://schemas.microsoft.com/office/drawing/2014/main" id="{17F72A5A-2C9F-4423-9AE0-8A397A2EEDA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6" y="806"/>
                <a:ext cx="938" cy="403"/>
                <a:chOff x="1876" y="806"/>
                <a:chExt cx="938" cy="403"/>
              </a:xfrm>
            </p:grpSpPr>
            <p:sp>
              <p:nvSpPr>
                <p:cNvPr id="37936" name="Rectangle 39">
                  <a:extLst>
                    <a:ext uri="{FF2B5EF4-FFF2-40B4-BE49-F238E27FC236}">
                      <a16:creationId xmlns:a16="http://schemas.microsoft.com/office/drawing/2014/main" id="{FE92E27C-7AA7-4BE3-AABA-C210D91033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9" y="806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0.7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7937" name="Rectangle 40">
                  <a:extLst>
                    <a:ext uri="{FF2B5EF4-FFF2-40B4-BE49-F238E27FC236}">
                      <a16:creationId xmlns:a16="http://schemas.microsoft.com/office/drawing/2014/main" id="{C46D783C-E346-45DA-AC8F-F406A4416B0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6" y="806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7909" name="Group 41">
                <a:extLst>
                  <a:ext uri="{FF2B5EF4-FFF2-40B4-BE49-F238E27FC236}">
                    <a16:creationId xmlns:a16="http://schemas.microsoft.com/office/drawing/2014/main" id="{E568062D-8AC2-451A-861C-27711478B7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14" y="806"/>
                <a:ext cx="938" cy="403"/>
                <a:chOff x="2814" y="806"/>
                <a:chExt cx="938" cy="403"/>
              </a:xfrm>
            </p:grpSpPr>
            <p:sp>
              <p:nvSpPr>
                <p:cNvPr id="37934" name="Rectangle 42">
                  <a:extLst>
                    <a:ext uri="{FF2B5EF4-FFF2-40B4-BE49-F238E27FC236}">
                      <a16:creationId xmlns:a16="http://schemas.microsoft.com/office/drawing/2014/main" id="{F20A3337-589B-489D-8F7C-762CE94368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7" y="806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0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7935" name="Rectangle 43">
                  <a:extLst>
                    <a:ext uri="{FF2B5EF4-FFF2-40B4-BE49-F238E27FC236}">
                      <a16:creationId xmlns:a16="http://schemas.microsoft.com/office/drawing/2014/main" id="{75D86E9E-D376-4618-B05C-A85FF101AEE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4" y="806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7910" name="Group 44">
                <a:extLst>
                  <a:ext uri="{FF2B5EF4-FFF2-40B4-BE49-F238E27FC236}">
                    <a16:creationId xmlns:a16="http://schemas.microsoft.com/office/drawing/2014/main" id="{D2C9B9F1-3866-4814-970B-79F92DBD17B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209"/>
                <a:ext cx="938" cy="403"/>
                <a:chOff x="0" y="1209"/>
                <a:chExt cx="938" cy="403"/>
              </a:xfrm>
            </p:grpSpPr>
            <p:sp>
              <p:nvSpPr>
                <p:cNvPr id="37932" name="Rectangle 45">
                  <a:extLst>
                    <a:ext uri="{FF2B5EF4-FFF2-40B4-BE49-F238E27FC236}">
                      <a16:creationId xmlns:a16="http://schemas.microsoft.com/office/drawing/2014/main" id="{ED1031D5-63F8-4079-BA55-F6B3026ECB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209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0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7933" name="Rectangle 46">
                  <a:extLst>
                    <a:ext uri="{FF2B5EF4-FFF2-40B4-BE49-F238E27FC236}">
                      <a16:creationId xmlns:a16="http://schemas.microsoft.com/office/drawing/2014/main" id="{DD6906FF-2527-4321-8A26-7E0FB427A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209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7911" name="Group 47">
                <a:extLst>
                  <a:ext uri="{FF2B5EF4-FFF2-40B4-BE49-F238E27FC236}">
                    <a16:creationId xmlns:a16="http://schemas.microsoft.com/office/drawing/2014/main" id="{B85C01DC-57E9-479D-B3D0-96271D6C1C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8" y="1209"/>
                <a:ext cx="938" cy="403"/>
                <a:chOff x="938" y="1209"/>
                <a:chExt cx="938" cy="403"/>
              </a:xfrm>
            </p:grpSpPr>
            <p:sp>
              <p:nvSpPr>
                <p:cNvPr id="37930" name="Rectangle 48">
                  <a:extLst>
                    <a:ext uri="{FF2B5EF4-FFF2-40B4-BE49-F238E27FC236}">
                      <a16:creationId xmlns:a16="http://schemas.microsoft.com/office/drawing/2014/main" id="{4E829088-999E-4F7C-A0A8-40459860AFF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" y="1209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5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7931" name="Rectangle 49">
                  <a:extLst>
                    <a:ext uri="{FF2B5EF4-FFF2-40B4-BE49-F238E27FC236}">
                      <a16:creationId xmlns:a16="http://schemas.microsoft.com/office/drawing/2014/main" id="{FCD68C72-C7E9-4230-A9DE-5AE9A18873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8" y="1209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7912" name="Group 50">
                <a:extLst>
                  <a:ext uri="{FF2B5EF4-FFF2-40B4-BE49-F238E27FC236}">
                    <a16:creationId xmlns:a16="http://schemas.microsoft.com/office/drawing/2014/main" id="{81D2C013-3EA1-4F74-8C65-E5B8465075B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6" y="1209"/>
                <a:ext cx="938" cy="403"/>
                <a:chOff x="1876" y="1209"/>
                <a:chExt cx="938" cy="403"/>
              </a:xfrm>
            </p:grpSpPr>
            <p:sp>
              <p:nvSpPr>
                <p:cNvPr id="37928" name="Rectangle 51">
                  <a:extLst>
                    <a:ext uri="{FF2B5EF4-FFF2-40B4-BE49-F238E27FC236}">
                      <a16:creationId xmlns:a16="http://schemas.microsoft.com/office/drawing/2014/main" id="{81991210-8ADC-483B-99B5-0899237A522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9" y="1209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0.7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7929" name="Rectangle 52">
                  <a:extLst>
                    <a:ext uri="{FF2B5EF4-FFF2-40B4-BE49-F238E27FC236}">
                      <a16:creationId xmlns:a16="http://schemas.microsoft.com/office/drawing/2014/main" id="{389DC53C-9141-4BE3-9E44-AA8E716EE95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6" y="1209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7913" name="Group 53">
                <a:extLst>
                  <a:ext uri="{FF2B5EF4-FFF2-40B4-BE49-F238E27FC236}">
                    <a16:creationId xmlns:a16="http://schemas.microsoft.com/office/drawing/2014/main" id="{A3448C1F-50B8-41CF-B1A0-C6903716C09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14" y="1209"/>
                <a:ext cx="938" cy="403"/>
                <a:chOff x="2814" y="1209"/>
                <a:chExt cx="938" cy="403"/>
              </a:xfrm>
            </p:grpSpPr>
            <p:sp>
              <p:nvSpPr>
                <p:cNvPr id="37926" name="Rectangle 54">
                  <a:extLst>
                    <a:ext uri="{FF2B5EF4-FFF2-40B4-BE49-F238E27FC236}">
                      <a16:creationId xmlns:a16="http://schemas.microsoft.com/office/drawing/2014/main" id="{5455EAFC-B1FC-4149-93D1-D127B741451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7" y="1209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0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7927" name="Rectangle 55">
                  <a:extLst>
                    <a:ext uri="{FF2B5EF4-FFF2-40B4-BE49-F238E27FC236}">
                      <a16:creationId xmlns:a16="http://schemas.microsoft.com/office/drawing/2014/main" id="{C787D64B-93ED-4CC4-BB96-92592494AC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4" y="1209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7914" name="Group 56">
                <a:extLst>
                  <a:ext uri="{FF2B5EF4-FFF2-40B4-BE49-F238E27FC236}">
                    <a16:creationId xmlns:a16="http://schemas.microsoft.com/office/drawing/2014/main" id="{F3A115B1-8AEA-493D-A4E7-74DE9F4A3FB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612"/>
                <a:ext cx="938" cy="403"/>
                <a:chOff x="0" y="1612"/>
                <a:chExt cx="938" cy="403"/>
              </a:xfrm>
            </p:grpSpPr>
            <p:sp>
              <p:nvSpPr>
                <p:cNvPr id="37924" name="Rectangle 57">
                  <a:extLst>
                    <a:ext uri="{FF2B5EF4-FFF2-40B4-BE49-F238E27FC236}">
                      <a16:creationId xmlns:a16="http://schemas.microsoft.com/office/drawing/2014/main" id="{DEED9422-E39C-4BC9-AD32-91491BD7C93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612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5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7925" name="Rectangle 58">
                  <a:extLst>
                    <a:ext uri="{FF2B5EF4-FFF2-40B4-BE49-F238E27FC236}">
                      <a16:creationId xmlns:a16="http://schemas.microsoft.com/office/drawing/2014/main" id="{89B9051B-BF85-4D11-A28E-716AD789CE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612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7915" name="Group 59">
                <a:extLst>
                  <a:ext uri="{FF2B5EF4-FFF2-40B4-BE49-F238E27FC236}">
                    <a16:creationId xmlns:a16="http://schemas.microsoft.com/office/drawing/2014/main" id="{0E315534-A0B5-4E6D-8C45-AA05C4101CF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8" y="1612"/>
                <a:ext cx="938" cy="403"/>
                <a:chOff x="938" y="1612"/>
                <a:chExt cx="938" cy="403"/>
              </a:xfrm>
            </p:grpSpPr>
            <p:sp>
              <p:nvSpPr>
                <p:cNvPr id="37922" name="Rectangle 60">
                  <a:extLst>
                    <a:ext uri="{FF2B5EF4-FFF2-40B4-BE49-F238E27FC236}">
                      <a16:creationId xmlns:a16="http://schemas.microsoft.com/office/drawing/2014/main" id="{45C3DA55-A5CC-447A-84F4-6421E73B311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81" y="1612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5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7923" name="Rectangle 61">
                  <a:extLst>
                    <a:ext uri="{FF2B5EF4-FFF2-40B4-BE49-F238E27FC236}">
                      <a16:creationId xmlns:a16="http://schemas.microsoft.com/office/drawing/2014/main" id="{3882A3B8-0B22-4065-AE22-97F045C4F9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8" y="1612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7916" name="Group 62">
                <a:extLst>
                  <a:ext uri="{FF2B5EF4-FFF2-40B4-BE49-F238E27FC236}">
                    <a16:creationId xmlns:a16="http://schemas.microsoft.com/office/drawing/2014/main" id="{E3AE9018-DE28-4D2B-9169-7A34555E2A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76" y="1612"/>
                <a:ext cx="938" cy="403"/>
                <a:chOff x="1876" y="1612"/>
                <a:chExt cx="938" cy="403"/>
              </a:xfrm>
            </p:grpSpPr>
            <p:sp>
              <p:nvSpPr>
                <p:cNvPr id="37920" name="Rectangle 63">
                  <a:extLst>
                    <a:ext uri="{FF2B5EF4-FFF2-40B4-BE49-F238E27FC236}">
                      <a16:creationId xmlns:a16="http://schemas.microsoft.com/office/drawing/2014/main" id="{5A58E5CB-300D-4477-A9C3-15DF116BA4F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9" y="1612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5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7921" name="Rectangle 64">
                  <a:extLst>
                    <a:ext uri="{FF2B5EF4-FFF2-40B4-BE49-F238E27FC236}">
                      <a16:creationId xmlns:a16="http://schemas.microsoft.com/office/drawing/2014/main" id="{E6D57013-42BB-41BB-B200-4A31B21CC61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76" y="1612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7917" name="Group 65">
                <a:extLst>
                  <a:ext uri="{FF2B5EF4-FFF2-40B4-BE49-F238E27FC236}">
                    <a16:creationId xmlns:a16="http://schemas.microsoft.com/office/drawing/2014/main" id="{9DAF923B-EE89-495C-9225-AACC6538734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14" y="1612"/>
                <a:ext cx="938" cy="403"/>
                <a:chOff x="2814" y="1612"/>
                <a:chExt cx="938" cy="403"/>
              </a:xfrm>
            </p:grpSpPr>
            <p:sp>
              <p:nvSpPr>
                <p:cNvPr id="37918" name="Rectangle 66">
                  <a:extLst>
                    <a:ext uri="{FF2B5EF4-FFF2-40B4-BE49-F238E27FC236}">
                      <a16:creationId xmlns:a16="http://schemas.microsoft.com/office/drawing/2014/main" id="{FC514A69-D761-4300-BFAE-01EFEFFCE6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7" y="1612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1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7919" name="Rectangle 67">
                  <a:extLst>
                    <a:ext uri="{FF2B5EF4-FFF2-40B4-BE49-F238E27FC236}">
                      <a16:creationId xmlns:a16="http://schemas.microsoft.com/office/drawing/2014/main" id="{04CB1469-86AA-4E0A-82F3-C037AB17980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14" y="1612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</p:grpSp>
        <p:sp>
          <p:nvSpPr>
            <p:cNvPr id="37897" name="Rectangle 68">
              <a:extLst>
                <a:ext uri="{FF2B5EF4-FFF2-40B4-BE49-F238E27FC236}">
                  <a16:creationId xmlns:a16="http://schemas.microsoft.com/office/drawing/2014/main" id="{299848A5-E06B-412B-B991-BE67600D94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3758" cy="2021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7893" name="Rectangle 70">
            <a:extLst>
              <a:ext uri="{FF2B5EF4-FFF2-40B4-BE49-F238E27FC236}">
                <a16:creationId xmlns:a16="http://schemas.microsoft.com/office/drawing/2014/main" id="{E575C6A0-9615-46F7-9F4D-E70ACE34CB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051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7894" name="Object 69">
            <a:extLst>
              <a:ext uri="{FF2B5EF4-FFF2-40B4-BE49-F238E27FC236}">
                <a16:creationId xmlns:a16="http://schemas.microsoft.com/office/drawing/2014/main" id="{46B962DF-E4DD-4500-BB39-B621A04218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1125538"/>
          <a:ext cx="1698625" cy="194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7" name="Visio" r:id="rId3" imgW="1720768" imgH="1802171" progId="Visio.Drawing.11">
                  <p:embed/>
                </p:oleObj>
              </mc:Choice>
              <mc:Fallback>
                <p:oleObj name="Visio" r:id="rId3" imgW="1720768" imgH="1802171" progId="Visio.Drawing.11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6638" t="1617" r="8408" b="5690"/>
                      <a:stretch>
                        <a:fillRect/>
                      </a:stretch>
                    </p:blipFill>
                    <p:spPr bwMode="auto">
                      <a:xfrm>
                        <a:off x="4356100" y="1125538"/>
                        <a:ext cx="1698625" cy="1943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1016" name="Rectangle 72">
            <a:extLst>
              <a:ext uri="{FF2B5EF4-FFF2-40B4-BE49-F238E27FC236}">
                <a16:creationId xmlns:a16="http://schemas.microsoft.com/office/drawing/2014/main" id="{70F92C06-4981-416F-94B5-31F75E3C74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10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ext Box 3">
            <a:extLst>
              <a:ext uri="{FF2B5EF4-FFF2-40B4-BE49-F238E27FC236}">
                <a16:creationId xmlns:a16="http://schemas.microsoft.com/office/drawing/2014/main" id="{75CEA15B-46DB-49D2-8C47-AD72854F3D3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2.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多二极管电路</a:t>
            </a:r>
          </a:p>
        </p:txBody>
      </p:sp>
      <p:sp>
        <p:nvSpPr>
          <p:cNvPr id="38915" name="Text Box 4">
            <a:extLst>
              <a:ext uri="{FF2B5EF4-FFF2-40B4-BE49-F238E27FC236}">
                <a16:creationId xmlns:a16="http://schemas.microsoft.com/office/drawing/2014/main" id="{D4799FE0-DD62-4CCF-A4DE-AA0CC0B0B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524000"/>
            <a:ext cx="2743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latin typeface="宋体" panose="02010600030101010101" pitchFamily="2" charset="-122"/>
              </a:rPr>
              <a:t>二极管或逻辑电路</a:t>
            </a:r>
          </a:p>
        </p:txBody>
      </p:sp>
      <p:grpSp>
        <p:nvGrpSpPr>
          <p:cNvPr id="211974" name="Group 6">
            <a:extLst>
              <a:ext uri="{FF2B5EF4-FFF2-40B4-BE49-F238E27FC236}">
                <a16:creationId xmlns:a16="http://schemas.microsoft.com/office/drawing/2014/main" id="{61D40B90-A379-490E-9E8A-6EE890DB93A6}"/>
              </a:ext>
            </a:extLst>
          </p:cNvPr>
          <p:cNvGrpSpPr>
            <a:grpSpLocks/>
          </p:cNvGrpSpPr>
          <p:nvPr/>
        </p:nvGrpSpPr>
        <p:grpSpPr bwMode="auto">
          <a:xfrm>
            <a:off x="838200" y="3048000"/>
            <a:ext cx="7467600" cy="3657600"/>
            <a:chOff x="-3" y="-3"/>
            <a:chExt cx="3787" cy="2021"/>
          </a:xfrm>
        </p:grpSpPr>
        <p:grpSp>
          <p:nvGrpSpPr>
            <p:cNvPr id="38920" name="Group 7">
              <a:extLst>
                <a:ext uri="{FF2B5EF4-FFF2-40B4-BE49-F238E27FC236}">
                  <a16:creationId xmlns:a16="http://schemas.microsoft.com/office/drawing/2014/main" id="{A23F2630-BF24-4312-8578-05859D89137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0" y="0"/>
              <a:ext cx="3781" cy="2015"/>
              <a:chOff x="0" y="0"/>
              <a:chExt cx="3781" cy="2015"/>
            </a:xfrm>
          </p:grpSpPr>
          <p:grpSp>
            <p:nvGrpSpPr>
              <p:cNvPr id="38922" name="Group 8">
                <a:extLst>
                  <a:ext uri="{FF2B5EF4-FFF2-40B4-BE49-F238E27FC236}">
                    <a16:creationId xmlns:a16="http://schemas.microsoft.com/office/drawing/2014/main" id="{F646EBD6-E98D-42AF-807C-D5A23E7F16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967" cy="403"/>
                <a:chOff x="0" y="0"/>
                <a:chExt cx="967" cy="403"/>
              </a:xfrm>
            </p:grpSpPr>
            <p:sp>
              <p:nvSpPr>
                <p:cNvPr id="38980" name="Rectangle 9">
                  <a:extLst>
                    <a:ext uri="{FF2B5EF4-FFF2-40B4-BE49-F238E27FC236}">
                      <a16:creationId xmlns:a16="http://schemas.microsoft.com/office/drawing/2014/main" id="{3DC21251-CEB3-49E7-A019-092A1D2894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0"/>
                  <a:ext cx="88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V</a:t>
                  </a:r>
                  <a:r>
                    <a:rPr kumimoji="1" lang="en-US" altLang="zh-CN" sz="1600" b="1" baseline="-30000"/>
                    <a:t>1</a:t>
                  </a:r>
                  <a:r>
                    <a:rPr kumimoji="1" lang="en-US" altLang="zh-CN" sz="1600" b="1"/>
                    <a:t>(V)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8981" name="Rectangle 10">
                  <a:extLst>
                    <a:ext uri="{FF2B5EF4-FFF2-40B4-BE49-F238E27FC236}">
                      <a16:creationId xmlns:a16="http://schemas.microsoft.com/office/drawing/2014/main" id="{41514482-A8E9-47F4-A922-EF29FA55F04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96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8923" name="Group 11">
                <a:extLst>
                  <a:ext uri="{FF2B5EF4-FFF2-40B4-BE49-F238E27FC236}">
                    <a16:creationId xmlns:a16="http://schemas.microsoft.com/office/drawing/2014/main" id="{19B82CA2-5E56-44E1-B38F-5FDD9EB5BA3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7" y="0"/>
                <a:ext cx="938" cy="403"/>
                <a:chOff x="967" y="0"/>
                <a:chExt cx="938" cy="403"/>
              </a:xfrm>
            </p:grpSpPr>
            <p:sp>
              <p:nvSpPr>
                <p:cNvPr id="38978" name="Rectangle 12">
                  <a:extLst>
                    <a:ext uri="{FF2B5EF4-FFF2-40B4-BE49-F238E27FC236}">
                      <a16:creationId xmlns:a16="http://schemas.microsoft.com/office/drawing/2014/main" id="{9509BD2B-BAAE-4791-8CBD-A232DAEBDB4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0" y="0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V</a:t>
                  </a:r>
                  <a:r>
                    <a:rPr kumimoji="1" lang="en-US" altLang="zh-CN" sz="1600" b="1" baseline="-30000"/>
                    <a:t>2</a:t>
                  </a:r>
                  <a:r>
                    <a:rPr kumimoji="1" lang="en-US" altLang="zh-CN" sz="1600" b="1"/>
                    <a:t>(V)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8979" name="Rectangle 13">
                  <a:extLst>
                    <a:ext uri="{FF2B5EF4-FFF2-40B4-BE49-F238E27FC236}">
                      <a16:creationId xmlns:a16="http://schemas.microsoft.com/office/drawing/2014/main" id="{EB70AFB8-3A25-476C-B846-3454E71DDA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7" y="0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8924" name="Group 14">
                <a:extLst>
                  <a:ext uri="{FF2B5EF4-FFF2-40B4-BE49-F238E27FC236}">
                    <a16:creationId xmlns:a16="http://schemas.microsoft.com/office/drawing/2014/main" id="{E4DCEA09-2F94-4258-A131-BC7E71D201B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05" y="0"/>
                <a:ext cx="938" cy="403"/>
                <a:chOff x="1905" y="0"/>
                <a:chExt cx="938" cy="403"/>
              </a:xfrm>
            </p:grpSpPr>
            <p:sp>
              <p:nvSpPr>
                <p:cNvPr id="38976" name="Rectangle 15">
                  <a:extLst>
                    <a:ext uri="{FF2B5EF4-FFF2-40B4-BE49-F238E27FC236}">
                      <a16:creationId xmlns:a16="http://schemas.microsoft.com/office/drawing/2014/main" id="{BEB3E2C3-932C-4F34-A808-0198D36419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8" y="0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V</a:t>
                  </a:r>
                  <a:r>
                    <a:rPr kumimoji="1" lang="en-US" altLang="zh-CN" sz="1600" b="1" baseline="-30000"/>
                    <a:t>o</a:t>
                  </a:r>
                  <a:r>
                    <a:rPr kumimoji="1" lang="en-US" altLang="zh-CN" sz="1600" b="1"/>
                    <a:t>(V)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8977" name="Rectangle 16">
                  <a:extLst>
                    <a:ext uri="{FF2B5EF4-FFF2-40B4-BE49-F238E27FC236}">
                      <a16:creationId xmlns:a16="http://schemas.microsoft.com/office/drawing/2014/main" id="{254F3D3E-4FF5-4AA0-AEBA-E319D9080D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5" y="0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8925" name="Group 17">
                <a:extLst>
                  <a:ext uri="{FF2B5EF4-FFF2-40B4-BE49-F238E27FC236}">
                    <a16:creationId xmlns:a16="http://schemas.microsoft.com/office/drawing/2014/main" id="{5BDAF5E0-4333-4978-A216-B05BABD684A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3" y="0"/>
                <a:ext cx="938" cy="403"/>
                <a:chOff x="2843" y="0"/>
                <a:chExt cx="938" cy="403"/>
              </a:xfrm>
            </p:grpSpPr>
            <p:sp>
              <p:nvSpPr>
                <p:cNvPr id="38974" name="Rectangle 18">
                  <a:extLst>
                    <a:ext uri="{FF2B5EF4-FFF2-40B4-BE49-F238E27FC236}">
                      <a16:creationId xmlns:a16="http://schemas.microsoft.com/office/drawing/2014/main" id="{23A49F60-AA80-480B-B8FB-5703D839B9D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6" y="0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zh-CN" altLang="en-US" sz="1600" b="1">
                      <a:latin typeface="Times New Roman" panose="02020603050405020304" pitchFamily="18" charset="0"/>
                    </a:rPr>
                    <a:t>逻辑输出</a:t>
                  </a:r>
                  <a:endParaRPr kumimoji="1" lang="zh-CN" altLang="en-US" sz="1600" b="1">
                    <a:latin typeface="Tahoma" panose="020B0604030504040204" pitchFamily="34" charset="0"/>
                  </a:endParaRP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8975" name="Rectangle 19">
                  <a:extLst>
                    <a:ext uri="{FF2B5EF4-FFF2-40B4-BE49-F238E27FC236}">
                      <a16:creationId xmlns:a16="http://schemas.microsoft.com/office/drawing/2014/main" id="{675E9970-4D4F-4605-BF24-7DB7065E617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3" y="0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8926" name="Group 20">
                <a:extLst>
                  <a:ext uri="{FF2B5EF4-FFF2-40B4-BE49-F238E27FC236}">
                    <a16:creationId xmlns:a16="http://schemas.microsoft.com/office/drawing/2014/main" id="{0338C460-9E73-440A-BCC9-7C24A0773D7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403"/>
                <a:ext cx="967" cy="403"/>
                <a:chOff x="0" y="403"/>
                <a:chExt cx="967" cy="403"/>
              </a:xfrm>
            </p:grpSpPr>
            <p:sp>
              <p:nvSpPr>
                <p:cNvPr id="38972" name="Rectangle 21">
                  <a:extLst>
                    <a:ext uri="{FF2B5EF4-FFF2-40B4-BE49-F238E27FC236}">
                      <a16:creationId xmlns:a16="http://schemas.microsoft.com/office/drawing/2014/main" id="{2420C261-2B6C-4003-BB58-D1667B4EB5F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403"/>
                  <a:ext cx="88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0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8973" name="Rectangle 22">
                  <a:extLst>
                    <a:ext uri="{FF2B5EF4-FFF2-40B4-BE49-F238E27FC236}">
                      <a16:creationId xmlns:a16="http://schemas.microsoft.com/office/drawing/2014/main" id="{7008F446-3B51-4842-8FBC-EC5C3D09EBA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403"/>
                  <a:ext cx="96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8927" name="Group 23">
                <a:extLst>
                  <a:ext uri="{FF2B5EF4-FFF2-40B4-BE49-F238E27FC236}">
                    <a16:creationId xmlns:a16="http://schemas.microsoft.com/office/drawing/2014/main" id="{3BC4599C-7711-4405-933E-7240D248AE3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7" y="403"/>
                <a:ext cx="938" cy="403"/>
                <a:chOff x="967" y="403"/>
                <a:chExt cx="938" cy="403"/>
              </a:xfrm>
            </p:grpSpPr>
            <p:sp>
              <p:nvSpPr>
                <p:cNvPr id="38970" name="Rectangle 24">
                  <a:extLst>
                    <a:ext uri="{FF2B5EF4-FFF2-40B4-BE49-F238E27FC236}">
                      <a16:creationId xmlns:a16="http://schemas.microsoft.com/office/drawing/2014/main" id="{026E48B6-9F42-4708-AA56-DF8249B3DF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0" y="403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0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8971" name="Rectangle 25">
                  <a:extLst>
                    <a:ext uri="{FF2B5EF4-FFF2-40B4-BE49-F238E27FC236}">
                      <a16:creationId xmlns:a16="http://schemas.microsoft.com/office/drawing/2014/main" id="{D892A515-6B9C-45E4-9224-F4BB953B464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7" y="403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8928" name="Group 26">
                <a:extLst>
                  <a:ext uri="{FF2B5EF4-FFF2-40B4-BE49-F238E27FC236}">
                    <a16:creationId xmlns:a16="http://schemas.microsoft.com/office/drawing/2014/main" id="{4E96F139-3C41-438A-82A6-898E144B07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05" y="403"/>
                <a:ext cx="938" cy="403"/>
                <a:chOff x="1905" y="403"/>
                <a:chExt cx="938" cy="403"/>
              </a:xfrm>
            </p:grpSpPr>
            <p:sp>
              <p:nvSpPr>
                <p:cNvPr id="38968" name="Rectangle 27">
                  <a:extLst>
                    <a:ext uri="{FF2B5EF4-FFF2-40B4-BE49-F238E27FC236}">
                      <a16:creationId xmlns:a16="http://schemas.microsoft.com/office/drawing/2014/main" id="{51BA50B4-D3D6-430D-BAD6-F5C238E339B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8" y="403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0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8969" name="Rectangle 28">
                  <a:extLst>
                    <a:ext uri="{FF2B5EF4-FFF2-40B4-BE49-F238E27FC236}">
                      <a16:creationId xmlns:a16="http://schemas.microsoft.com/office/drawing/2014/main" id="{97848DAF-8381-4B36-B412-B3DA3C47F1F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5" y="403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8929" name="Group 29">
                <a:extLst>
                  <a:ext uri="{FF2B5EF4-FFF2-40B4-BE49-F238E27FC236}">
                    <a16:creationId xmlns:a16="http://schemas.microsoft.com/office/drawing/2014/main" id="{19891FCB-D446-4A92-8BC2-23C0E953AF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3" y="403"/>
                <a:ext cx="938" cy="403"/>
                <a:chOff x="2843" y="403"/>
                <a:chExt cx="938" cy="403"/>
              </a:xfrm>
            </p:grpSpPr>
            <p:sp>
              <p:nvSpPr>
                <p:cNvPr id="38966" name="Rectangle 30">
                  <a:extLst>
                    <a:ext uri="{FF2B5EF4-FFF2-40B4-BE49-F238E27FC236}">
                      <a16:creationId xmlns:a16="http://schemas.microsoft.com/office/drawing/2014/main" id="{304C88DA-C91B-4A26-A078-FF69D0C1D7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6" y="403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0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8967" name="Rectangle 31">
                  <a:extLst>
                    <a:ext uri="{FF2B5EF4-FFF2-40B4-BE49-F238E27FC236}">
                      <a16:creationId xmlns:a16="http://schemas.microsoft.com/office/drawing/2014/main" id="{D7C44218-E047-4753-8FC1-DD67FDFBE5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3" y="403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8930" name="Group 32">
                <a:extLst>
                  <a:ext uri="{FF2B5EF4-FFF2-40B4-BE49-F238E27FC236}">
                    <a16:creationId xmlns:a16="http://schemas.microsoft.com/office/drawing/2014/main" id="{D87BA84A-1528-4C81-93A4-E46A1A9CE5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806"/>
                <a:ext cx="967" cy="403"/>
                <a:chOff x="0" y="806"/>
                <a:chExt cx="967" cy="403"/>
              </a:xfrm>
            </p:grpSpPr>
            <p:sp>
              <p:nvSpPr>
                <p:cNvPr id="38964" name="Rectangle 33">
                  <a:extLst>
                    <a:ext uri="{FF2B5EF4-FFF2-40B4-BE49-F238E27FC236}">
                      <a16:creationId xmlns:a16="http://schemas.microsoft.com/office/drawing/2014/main" id="{56E8B410-9BE8-45FC-ABAE-999A9FE1BC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806"/>
                  <a:ext cx="88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5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8965" name="Rectangle 34">
                  <a:extLst>
                    <a:ext uri="{FF2B5EF4-FFF2-40B4-BE49-F238E27FC236}">
                      <a16:creationId xmlns:a16="http://schemas.microsoft.com/office/drawing/2014/main" id="{F00A4081-97C1-4BF0-848D-7FA540BB1C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806"/>
                  <a:ext cx="96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8931" name="Group 35">
                <a:extLst>
                  <a:ext uri="{FF2B5EF4-FFF2-40B4-BE49-F238E27FC236}">
                    <a16:creationId xmlns:a16="http://schemas.microsoft.com/office/drawing/2014/main" id="{096D33B9-5C52-44B8-9871-69538DBB706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7" y="806"/>
                <a:ext cx="938" cy="403"/>
                <a:chOff x="967" y="806"/>
                <a:chExt cx="938" cy="403"/>
              </a:xfrm>
            </p:grpSpPr>
            <p:sp>
              <p:nvSpPr>
                <p:cNvPr id="38962" name="Rectangle 36">
                  <a:extLst>
                    <a:ext uri="{FF2B5EF4-FFF2-40B4-BE49-F238E27FC236}">
                      <a16:creationId xmlns:a16="http://schemas.microsoft.com/office/drawing/2014/main" id="{411D9F73-3E5C-46A7-A5A1-EFEFD105FA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0" y="806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0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8963" name="Rectangle 37">
                  <a:extLst>
                    <a:ext uri="{FF2B5EF4-FFF2-40B4-BE49-F238E27FC236}">
                      <a16:creationId xmlns:a16="http://schemas.microsoft.com/office/drawing/2014/main" id="{F1EE4A5A-1CED-4553-B8E1-4B41648453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7" y="806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8932" name="Group 38">
                <a:extLst>
                  <a:ext uri="{FF2B5EF4-FFF2-40B4-BE49-F238E27FC236}">
                    <a16:creationId xmlns:a16="http://schemas.microsoft.com/office/drawing/2014/main" id="{DF56796C-1E8B-4345-9D02-F703E560C0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05" y="806"/>
                <a:ext cx="938" cy="403"/>
                <a:chOff x="1905" y="806"/>
                <a:chExt cx="938" cy="403"/>
              </a:xfrm>
            </p:grpSpPr>
            <p:sp>
              <p:nvSpPr>
                <p:cNvPr id="38960" name="Rectangle 39">
                  <a:extLst>
                    <a:ext uri="{FF2B5EF4-FFF2-40B4-BE49-F238E27FC236}">
                      <a16:creationId xmlns:a16="http://schemas.microsoft.com/office/drawing/2014/main" id="{020C9BD8-8825-4F7A-BEA2-231F9F8CBB6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8" y="806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4.3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8961" name="Rectangle 40">
                  <a:extLst>
                    <a:ext uri="{FF2B5EF4-FFF2-40B4-BE49-F238E27FC236}">
                      <a16:creationId xmlns:a16="http://schemas.microsoft.com/office/drawing/2014/main" id="{1584736E-B0AC-47B0-B505-8F614263C2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5" y="806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8933" name="Group 41">
                <a:extLst>
                  <a:ext uri="{FF2B5EF4-FFF2-40B4-BE49-F238E27FC236}">
                    <a16:creationId xmlns:a16="http://schemas.microsoft.com/office/drawing/2014/main" id="{5878D790-BF74-4684-BA81-78DC81947D7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3" y="806"/>
                <a:ext cx="938" cy="403"/>
                <a:chOff x="2843" y="806"/>
                <a:chExt cx="938" cy="403"/>
              </a:xfrm>
            </p:grpSpPr>
            <p:sp>
              <p:nvSpPr>
                <p:cNvPr id="38958" name="Rectangle 42">
                  <a:extLst>
                    <a:ext uri="{FF2B5EF4-FFF2-40B4-BE49-F238E27FC236}">
                      <a16:creationId xmlns:a16="http://schemas.microsoft.com/office/drawing/2014/main" id="{3FE4A559-191C-4920-AECE-EE71CD8DE80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6" y="806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1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8959" name="Rectangle 43">
                  <a:extLst>
                    <a:ext uri="{FF2B5EF4-FFF2-40B4-BE49-F238E27FC236}">
                      <a16:creationId xmlns:a16="http://schemas.microsoft.com/office/drawing/2014/main" id="{A8240990-43E5-4E08-8C5B-6679DCD2EF4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3" y="806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8934" name="Group 44">
                <a:extLst>
                  <a:ext uri="{FF2B5EF4-FFF2-40B4-BE49-F238E27FC236}">
                    <a16:creationId xmlns:a16="http://schemas.microsoft.com/office/drawing/2014/main" id="{50D22CF8-684D-425B-BE87-51BACA2241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209"/>
                <a:ext cx="967" cy="403"/>
                <a:chOff x="0" y="1209"/>
                <a:chExt cx="967" cy="403"/>
              </a:xfrm>
            </p:grpSpPr>
            <p:sp>
              <p:nvSpPr>
                <p:cNvPr id="38956" name="Rectangle 45">
                  <a:extLst>
                    <a:ext uri="{FF2B5EF4-FFF2-40B4-BE49-F238E27FC236}">
                      <a16:creationId xmlns:a16="http://schemas.microsoft.com/office/drawing/2014/main" id="{77FEF28E-F3E5-4826-9598-1BD389771E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209"/>
                  <a:ext cx="88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0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8957" name="Rectangle 46">
                  <a:extLst>
                    <a:ext uri="{FF2B5EF4-FFF2-40B4-BE49-F238E27FC236}">
                      <a16:creationId xmlns:a16="http://schemas.microsoft.com/office/drawing/2014/main" id="{2BC71261-23B4-4A06-A09C-59B145BAE72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209"/>
                  <a:ext cx="96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8935" name="Group 47">
                <a:extLst>
                  <a:ext uri="{FF2B5EF4-FFF2-40B4-BE49-F238E27FC236}">
                    <a16:creationId xmlns:a16="http://schemas.microsoft.com/office/drawing/2014/main" id="{3EF1AE5F-196A-4FBC-AF7D-60967DABCB8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7" y="1209"/>
                <a:ext cx="938" cy="403"/>
                <a:chOff x="967" y="1209"/>
                <a:chExt cx="938" cy="403"/>
              </a:xfrm>
            </p:grpSpPr>
            <p:sp>
              <p:nvSpPr>
                <p:cNvPr id="38954" name="Rectangle 48">
                  <a:extLst>
                    <a:ext uri="{FF2B5EF4-FFF2-40B4-BE49-F238E27FC236}">
                      <a16:creationId xmlns:a16="http://schemas.microsoft.com/office/drawing/2014/main" id="{EE23E87D-482A-4A2F-BA61-0623EDB68C0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0" y="1209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5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8955" name="Rectangle 49">
                  <a:extLst>
                    <a:ext uri="{FF2B5EF4-FFF2-40B4-BE49-F238E27FC236}">
                      <a16:creationId xmlns:a16="http://schemas.microsoft.com/office/drawing/2014/main" id="{00C9331A-01A5-4F3B-B480-C1C5D57276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7" y="1209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8936" name="Group 50">
                <a:extLst>
                  <a:ext uri="{FF2B5EF4-FFF2-40B4-BE49-F238E27FC236}">
                    <a16:creationId xmlns:a16="http://schemas.microsoft.com/office/drawing/2014/main" id="{89571288-CF1B-4590-AA89-387A5F9D2B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05" y="1209"/>
                <a:ext cx="938" cy="403"/>
                <a:chOff x="1905" y="1209"/>
                <a:chExt cx="938" cy="403"/>
              </a:xfrm>
            </p:grpSpPr>
            <p:sp>
              <p:nvSpPr>
                <p:cNvPr id="38952" name="Rectangle 51">
                  <a:extLst>
                    <a:ext uri="{FF2B5EF4-FFF2-40B4-BE49-F238E27FC236}">
                      <a16:creationId xmlns:a16="http://schemas.microsoft.com/office/drawing/2014/main" id="{1C639815-8040-439E-8630-A59FC71496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8" y="1209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4.3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8953" name="Rectangle 52">
                  <a:extLst>
                    <a:ext uri="{FF2B5EF4-FFF2-40B4-BE49-F238E27FC236}">
                      <a16:creationId xmlns:a16="http://schemas.microsoft.com/office/drawing/2014/main" id="{9E13BD72-39A8-4BF8-8AC6-49628F9411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5" y="1209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8937" name="Group 53">
                <a:extLst>
                  <a:ext uri="{FF2B5EF4-FFF2-40B4-BE49-F238E27FC236}">
                    <a16:creationId xmlns:a16="http://schemas.microsoft.com/office/drawing/2014/main" id="{8B79A81C-5902-4A19-96F8-F65E18F435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3" y="1209"/>
                <a:ext cx="938" cy="403"/>
                <a:chOff x="2843" y="1209"/>
                <a:chExt cx="938" cy="403"/>
              </a:xfrm>
            </p:grpSpPr>
            <p:sp>
              <p:nvSpPr>
                <p:cNvPr id="38950" name="Rectangle 54">
                  <a:extLst>
                    <a:ext uri="{FF2B5EF4-FFF2-40B4-BE49-F238E27FC236}">
                      <a16:creationId xmlns:a16="http://schemas.microsoft.com/office/drawing/2014/main" id="{7538CDB4-E6DA-4AA6-BD7B-26F0DE51F67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6" y="1209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1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8951" name="Rectangle 55">
                  <a:extLst>
                    <a:ext uri="{FF2B5EF4-FFF2-40B4-BE49-F238E27FC236}">
                      <a16:creationId xmlns:a16="http://schemas.microsoft.com/office/drawing/2014/main" id="{9A966411-C68C-4574-880F-7268C233D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3" y="1209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8938" name="Group 56">
                <a:extLst>
                  <a:ext uri="{FF2B5EF4-FFF2-40B4-BE49-F238E27FC236}">
                    <a16:creationId xmlns:a16="http://schemas.microsoft.com/office/drawing/2014/main" id="{D9B30438-86D9-42FE-A064-9CC8954D44E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1612"/>
                <a:ext cx="967" cy="403"/>
                <a:chOff x="0" y="1612"/>
                <a:chExt cx="967" cy="403"/>
              </a:xfrm>
            </p:grpSpPr>
            <p:sp>
              <p:nvSpPr>
                <p:cNvPr id="38948" name="Rectangle 57">
                  <a:extLst>
                    <a:ext uri="{FF2B5EF4-FFF2-40B4-BE49-F238E27FC236}">
                      <a16:creationId xmlns:a16="http://schemas.microsoft.com/office/drawing/2014/main" id="{B79F6883-C957-495E-BC3D-5B9335050C2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" y="1612"/>
                  <a:ext cx="881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5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8949" name="Rectangle 58">
                  <a:extLst>
                    <a:ext uri="{FF2B5EF4-FFF2-40B4-BE49-F238E27FC236}">
                      <a16:creationId xmlns:a16="http://schemas.microsoft.com/office/drawing/2014/main" id="{F6AFCC49-8C60-4014-820A-E2288B3DBF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1612"/>
                  <a:ext cx="967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8939" name="Group 59">
                <a:extLst>
                  <a:ext uri="{FF2B5EF4-FFF2-40B4-BE49-F238E27FC236}">
                    <a16:creationId xmlns:a16="http://schemas.microsoft.com/office/drawing/2014/main" id="{40DFB0AF-5923-46AC-807A-44325F767F4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67" y="1612"/>
                <a:ext cx="938" cy="403"/>
                <a:chOff x="967" y="1612"/>
                <a:chExt cx="938" cy="403"/>
              </a:xfrm>
            </p:grpSpPr>
            <p:sp>
              <p:nvSpPr>
                <p:cNvPr id="38946" name="Rectangle 60">
                  <a:extLst>
                    <a:ext uri="{FF2B5EF4-FFF2-40B4-BE49-F238E27FC236}">
                      <a16:creationId xmlns:a16="http://schemas.microsoft.com/office/drawing/2014/main" id="{1F8C8663-E560-4A4D-9BDE-BE3FD9E3A7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010" y="1612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5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8947" name="Rectangle 61">
                  <a:extLst>
                    <a:ext uri="{FF2B5EF4-FFF2-40B4-BE49-F238E27FC236}">
                      <a16:creationId xmlns:a16="http://schemas.microsoft.com/office/drawing/2014/main" id="{29671B83-A239-4C01-B6DC-7591CC9C8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67" y="1612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8940" name="Group 62">
                <a:extLst>
                  <a:ext uri="{FF2B5EF4-FFF2-40B4-BE49-F238E27FC236}">
                    <a16:creationId xmlns:a16="http://schemas.microsoft.com/office/drawing/2014/main" id="{D7D488B6-360A-49BE-BDEC-6DF99214EC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05" y="1612"/>
                <a:ext cx="938" cy="403"/>
                <a:chOff x="1905" y="1612"/>
                <a:chExt cx="938" cy="403"/>
              </a:xfrm>
            </p:grpSpPr>
            <p:sp>
              <p:nvSpPr>
                <p:cNvPr id="38944" name="Rectangle 63">
                  <a:extLst>
                    <a:ext uri="{FF2B5EF4-FFF2-40B4-BE49-F238E27FC236}">
                      <a16:creationId xmlns:a16="http://schemas.microsoft.com/office/drawing/2014/main" id="{2FF176F6-9BD7-4BB6-BF30-8AE441A2F4F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48" y="1612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4.3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8945" name="Rectangle 64">
                  <a:extLst>
                    <a:ext uri="{FF2B5EF4-FFF2-40B4-BE49-F238E27FC236}">
                      <a16:creationId xmlns:a16="http://schemas.microsoft.com/office/drawing/2014/main" id="{1308532D-F3FD-42AF-A7EE-37B61CAFCC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05" y="1612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  <p:grpSp>
            <p:nvGrpSpPr>
              <p:cNvPr id="38941" name="Group 65">
                <a:extLst>
                  <a:ext uri="{FF2B5EF4-FFF2-40B4-BE49-F238E27FC236}">
                    <a16:creationId xmlns:a16="http://schemas.microsoft.com/office/drawing/2014/main" id="{28371E05-FE27-47F1-BAFB-0C37DDBBDDB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843" y="1612"/>
                <a:ext cx="938" cy="403"/>
                <a:chOff x="2843" y="1612"/>
                <a:chExt cx="938" cy="403"/>
              </a:xfrm>
            </p:grpSpPr>
            <p:sp>
              <p:nvSpPr>
                <p:cNvPr id="38942" name="Rectangle 66">
                  <a:extLst>
                    <a:ext uri="{FF2B5EF4-FFF2-40B4-BE49-F238E27FC236}">
                      <a16:creationId xmlns:a16="http://schemas.microsoft.com/office/drawing/2014/main" id="{6804911A-7DFB-4AC7-8E40-2D6DFB5922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86" y="1612"/>
                  <a:ext cx="852" cy="40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 eaLnBrk="1" hangingPunct="1"/>
                  <a:r>
                    <a:rPr kumimoji="1" lang="en-US" altLang="zh-CN" sz="1600" b="1"/>
                    <a:t>1</a:t>
                  </a:r>
                </a:p>
                <a:p>
                  <a:pPr algn="ctr"/>
                  <a:endParaRPr kumimoji="1" lang="en-US" altLang="zh-CN" sz="1600" b="1"/>
                </a:p>
              </p:txBody>
            </p:sp>
            <p:sp>
              <p:nvSpPr>
                <p:cNvPr id="38943" name="Rectangle 67">
                  <a:extLst>
                    <a:ext uri="{FF2B5EF4-FFF2-40B4-BE49-F238E27FC236}">
                      <a16:creationId xmlns:a16="http://schemas.microsoft.com/office/drawing/2014/main" id="{968AE45C-63EC-4498-9BAF-4B589958A1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43" y="1612"/>
                  <a:ext cx="938" cy="403"/>
                </a:xfrm>
                <a:prstGeom prst="rect">
                  <a:avLst/>
                </a:prstGeom>
                <a:noFill/>
                <a:ln w="7">
                  <a:solidFill>
                    <a:srgbClr val="A0A0A0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/>
                <a:lstStyle>
                  <a:lvl1pPr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eaLnBrk="1" hangingPunct="1"/>
                  <a:endParaRPr lang="zh-CN" altLang="en-US"/>
                </a:p>
              </p:txBody>
            </p:sp>
          </p:grpSp>
        </p:grpSp>
        <p:sp>
          <p:nvSpPr>
            <p:cNvPr id="38921" name="Rectangle 68">
              <a:extLst>
                <a:ext uri="{FF2B5EF4-FFF2-40B4-BE49-F238E27FC236}">
                  <a16:creationId xmlns:a16="http://schemas.microsoft.com/office/drawing/2014/main" id="{03F74369-0F9D-406D-8D9F-EEBA87F5AB2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-3" y="-3"/>
              <a:ext cx="3787" cy="2021"/>
            </a:xfrm>
            <a:prstGeom prst="rect">
              <a:avLst/>
            </a:prstGeom>
            <a:noFill/>
            <a:ln w="9525">
              <a:solidFill>
                <a:srgbClr val="A0A0A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38917" name="Rectangle 70">
            <a:extLst>
              <a:ext uri="{FF2B5EF4-FFF2-40B4-BE49-F238E27FC236}">
                <a16:creationId xmlns:a16="http://schemas.microsoft.com/office/drawing/2014/main" id="{5CAB4F10-7DD7-4491-B305-77661FE914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432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38918" name="Object 69">
            <a:extLst>
              <a:ext uri="{FF2B5EF4-FFF2-40B4-BE49-F238E27FC236}">
                <a16:creationId xmlns:a16="http://schemas.microsoft.com/office/drawing/2014/main" id="{8B55B126-8193-4BF6-9E26-AC658153A4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284663" y="1196975"/>
          <a:ext cx="2303462" cy="1689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21" name="Visio" r:id="rId3" imgW="1999899" imgH="1724324" progId="Visio.Drawing.11">
                  <p:embed/>
                </p:oleObj>
              </mc:Choice>
              <mc:Fallback>
                <p:oleObj name="Visio" r:id="rId3" imgW="1999899" imgH="1724324" progId="Visio.Drawing.11">
                  <p:embed/>
                  <p:pic>
                    <p:nvPicPr>
                      <p:cNvPr id="0" name="Object 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704" t="5753" r="7985" b="20796"/>
                      <a:stretch>
                        <a:fillRect/>
                      </a:stretch>
                    </p:blipFill>
                    <p:spPr bwMode="auto">
                      <a:xfrm>
                        <a:off x="4284663" y="1196975"/>
                        <a:ext cx="2303462" cy="1689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2040" name="Rectangle 72">
            <a:extLst>
              <a:ext uri="{FF2B5EF4-FFF2-40B4-BE49-F238E27FC236}">
                <a16:creationId xmlns:a16="http://schemas.microsoft.com/office/drawing/2014/main" id="{4541FB84-ECD4-4A90-93F5-EDC4F053E0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11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ext Box 3">
            <a:extLst>
              <a:ext uri="{FF2B5EF4-FFF2-40B4-BE49-F238E27FC236}">
                <a16:creationId xmlns:a16="http://schemas.microsoft.com/office/drawing/2014/main" id="{AD79019D-1B77-44AA-A68F-0B0629804D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3.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发光二极管电路</a:t>
            </a:r>
          </a:p>
        </p:txBody>
      </p:sp>
      <p:sp>
        <p:nvSpPr>
          <p:cNvPr id="212996" name="Text Box 4">
            <a:extLst>
              <a:ext uri="{FF2B5EF4-FFF2-40B4-BE49-F238E27FC236}">
                <a16:creationId xmlns:a16="http://schemas.microsoft.com/office/drawing/2014/main" id="{F6052B7E-E73A-4DFC-85D8-FEA1270F76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1447800"/>
            <a:ext cx="80010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宋体" panose="02010600030101010101" pitchFamily="2" charset="-122"/>
              </a:rPr>
              <a:t>   </a:t>
            </a:r>
            <a:r>
              <a:rPr kumimoji="1" lang="zh-CN" altLang="en-US">
                <a:latin typeface="宋体" panose="02010600030101010101" pitchFamily="2" charset="-122"/>
              </a:rPr>
              <a:t>发光二极管（</a:t>
            </a:r>
            <a:r>
              <a:rPr kumimoji="1" lang="en-US" altLang="zh-CN">
                <a:latin typeface="Tahoma" panose="020B0604030504040204" pitchFamily="34" charset="0"/>
              </a:rPr>
              <a:t>LED</a:t>
            </a:r>
            <a:r>
              <a:rPr kumimoji="1" lang="zh-CN" altLang="en-US">
                <a:latin typeface="宋体" panose="02010600030101010101" pitchFamily="2" charset="-122"/>
              </a:rPr>
              <a:t>）由砷化镓等化合物半导体材料制成，它能将电流转化为光信号</a:t>
            </a:r>
            <a:r>
              <a:rPr kumimoji="1" lang="en-US" altLang="zh-CN">
                <a:latin typeface="Tahoma" panose="020B0604030504040204" pitchFamily="34" charset="0"/>
              </a:rPr>
              <a:t>,</a:t>
            </a:r>
            <a:r>
              <a:rPr kumimoji="1" lang="zh-CN" altLang="en-US">
                <a:latin typeface="宋体" panose="02010600030101010101" pitchFamily="2" charset="-122"/>
              </a:rPr>
              <a:t>也就是将电能转化为光能。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212997" name="Text Box 5">
            <a:extLst>
              <a:ext uri="{FF2B5EF4-FFF2-40B4-BE49-F238E27FC236}">
                <a16:creationId xmlns:a16="http://schemas.microsoft.com/office/drawing/2014/main" id="{450FF2F8-547B-49A5-9609-55E288BE34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2162175"/>
            <a:ext cx="79248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宋体" panose="02010600030101010101" pitchFamily="2" charset="-122"/>
              </a:rPr>
              <a:t>   </a:t>
            </a:r>
            <a:r>
              <a:rPr kumimoji="1" lang="zh-CN" altLang="en-US">
                <a:latin typeface="宋体" panose="02010600030101010101" pitchFamily="2" charset="-122"/>
              </a:rPr>
              <a:t>如果二极管正偏，电子和空穴注入空间电荷区成为过剩少子。这些少子扩散到</a:t>
            </a:r>
            <a:r>
              <a:rPr kumimoji="1" lang="en-US" altLang="zh-CN">
                <a:latin typeface="宋体" panose="02010600030101010101" pitchFamily="2" charset="-122"/>
              </a:rPr>
              <a:t>N</a:t>
            </a:r>
            <a:r>
              <a:rPr kumimoji="1" lang="zh-CN" altLang="en-US">
                <a:latin typeface="宋体" panose="02010600030101010101" pitchFamily="2" charset="-122"/>
              </a:rPr>
              <a:t>区或 </a:t>
            </a:r>
            <a:r>
              <a:rPr kumimoji="1" lang="en-US" altLang="zh-CN">
                <a:latin typeface="宋体" panose="02010600030101010101" pitchFamily="2" charset="-122"/>
              </a:rPr>
              <a:t>P</a:t>
            </a:r>
            <a:r>
              <a:rPr kumimoji="1" lang="zh-CN" altLang="en-US">
                <a:latin typeface="宋体" panose="02010600030101010101" pitchFamily="2" charset="-122"/>
              </a:rPr>
              <a:t>区，在那里与多子复合，复合时会发出光子。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grpSp>
        <p:nvGrpSpPr>
          <p:cNvPr id="213002" name="Group 10">
            <a:extLst>
              <a:ext uri="{FF2B5EF4-FFF2-40B4-BE49-F238E27FC236}">
                <a16:creationId xmlns:a16="http://schemas.microsoft.com/office/drawing/2014/main" id="{115CDE4C-AB23-40CA-A61A-B5E997E219F2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3913188"/>
            <a:ext cx="3962400" cy="2971800"/>
            <a:chOff x="384" y="2016"/>
            <a:chExt cx="2496" cy="1872"/>
          </a:xfrm>
        </p:grpSpPr>
        <p:graphicFrame>
          <p:nvGraphicFramePr>
            <p:cNvPr id="39946" name="Object 6">
              <a:extLst>
                <a:ext uri="{FF2B5EF4-FFF2-40B4-BE49-F238E27FC236}">
                  <a16:creationId xmlns:a16="http://schemas.microsoft.com/office/drawing/2014/main" id="{10561171-3A15-406A-A6A9-9B3374C48395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488" y="2044"/>
            <a:ext cx="1392" cy="18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027" r:id="rId3" imgW="1440180" imgH="1909572" progId="Word.Picture.8">
                    <p:embed/>
                  </p:oleObj>
                </mc:Choice>
                <mc:Fallback>
                  <p:oleObj r:id="rId3" imgW="1440180" imgH="1909572" progId="Word.Picture.8">
                    <p:embed/>
                    <p:pic>
                      <p:nvPicPr>
                        <p:cNvPr id="0" name="Object 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88" y="2044"/>
                          <a:ext cx="1392" cy="18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9947" name="Text Box 8">
              <a:extLst>
                <a:ext uri="{FF2B5EF4-FFF2-40B4-BE49-F238E27FC236}">
                  <a16:creationId xmlns:a16="http://schemas.microsoft.com/office/drawing/2014/main" id="{8F28C19E-BDD4-47A4-A7CE-2965ACAF88A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016"/>
              <a:ext cx="16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endParaRPr kumimoji="1" lang="zh-CN" altLang="zh-CN" sz="2400">
                <a:latin typeface="Times New Roman" panose="02020603050405020304" pitchFamily="18" charset="0"/>
              </a:endParaRPr>
            </a:p>
          </p:txBody>
        </p:sp>
        <p:sp>
          <p:nvSpPr>
            <p:cNvPr id="39948" name="Text Box 9">
              <a:extLst>
                <a:ext uri="{FF2B5EF4-FFF2-40B4-BE49-F238E27FC236}">
                  <a16:creationId xmlns:a16="http://schemas.microsoft.com/office/drawing/2014/main" id="{205E20A2-89C3-4371-B4E0-3EDF56A2470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4" y="2112"/>
              <a:ext cx="1872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sz="1800" b="1">
                  <a:latin typeface="宋体" panose="02010600030101010101" pitchFamily="2" charset="-122"/>
                </a:rPr>
                <a:t>七段</a:t>
              </a:r>
              <a:r>
                <a:rPr kumimoji="1" lang="en-US" altLang="zh-CN" sz="1800" b="1">
                  <a:latin typeface="Times New Roman" panose="02020603050405020304" pitchFamily="18" charset="0"/>
                </a:rPr>
                <a:t>LED</a:t>
              </a:r>
              <a:r>
                <a:rPr kumimoji="1" lang="zh-CN" altLang="en-US" sz="1800" b="1">
                  <a:latin typeface="宋体" panose="02010600030101010101" pitchFamily="2" charset="-122"/>
                </a:rPr>
                <a:t>显示器</a:t>
              </a:r>
            </a:p>
          </p:txBody>
        </p:sp>
      </p:grpSp>
      <p:sp>
        <p:nvSpPr>
          <p:cNvPr id="39942" name="Rectangle 12">
            <a:extLst>
              <a:ext uri="{FF2B5EF4-FFF2-40B4-BE49-F238E27FC236}">
                <a16:creationId xmlns:a16="http://schemas.microsoft.com/office/drawing/2014/main" id="{D380F897-5791-4AD9-B70D-351996043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549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3003" name="Object 11">
            <a:extLst>
              <a:ext uri="{FF2B5EF4-FFF2-40B4-BE49-F238E27FC236}">
                <a16:creationId xmlns:a16="http://schemas.microsoft.com/office/drawing/2014/main" id="{8EFC512F-5873-49E8-8BDF-2CB59C88FF6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292725" y="4213225"/>
          <a:ext cx="3097213" cy="240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28" name="Visio" r:id="rId5" imgW="2831470" imgH="2197242" progId="Visio.Drawing.11">
                  <p:embed/>
                </p:oleObj>
              </mc:Choice>
              <mc:Fallback>
                <p:oleObj name="Visio" r:id="rId5" imgW="2831470" imgH="2197242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4213225"/>
                        <a:ext cx="3097213" cy="240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3006" name="Rectangle 14">
            <a:extLst>
              <a:ext uri="{FF2B5EF4-FFF2-40B4-BE49-F238E27FC236}">
                <a16:creationId xmlns:a16="http://schemas.microsoft.com/office/drawing/2014/main" id="{5CEAE805-AFB7-40CA-9B23-F8DE4B0913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213007" name="TextBox 4">
            <a:extLst>
              <a:ext uri="{FF2B5EF4-FFF2-40B4-BE49-F238E27FC236}">
                <a16:creationId xmlns:a16="http://schemas.microsoft.com/office/drawing/2014/main" id="{FFC1E165-0021-42F2-A085-4D39B4F40F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5" y="2882900"/>
            <a:ext cx="8280400" cy="123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</a:pPr>
            <a:r>
              <a:rPr lang="en-US" altLang="zh-CN"/>
              <a:t>     </a:t>
            </a:r>
            <a:r>
              <a:rPr lang="zh-CN" altLang="en-US"/>
              <a:t>电子和空穴之间的能隙越大，产生的光子能量就越高，光子的能量与光的颜色对应，不同材料具有不同能隙，因而能发出不同颜色的光。</a:t>
            </a:r>
          </a:p>
          <a:p>
            <a:pPr eaLnBrk="1" hangingPunct="1">
              <a:lnSpc>
                <a:spcPct val="125000"/>
              </a:lnSpc>
            </a:pPr>
            <a:r>
              <a:rPr lang="zh-CN" altLang="en-US"/>
              <a:t>      一般工作电流</a:t>
            </a:r>
            <a:r>
              <a:rPr lang="en-US" altLang="zh-CN">
                <a:latin typeface="Times New Roman" panose="02020603050405020304" pitchFamily="18" charset="0"/>
              </a:rPr>
              <a:t>10mA</a:t>
            </a:r>
            <a:r>
              <a:rPr lang="zh-CN" altLang="en-US">
                <a:latin typeface="Times New Roman" panose="02020603050405020304" pitchFamily="18" charset="0"/>
              </a:rPr>
              <a:t>，正向压降</a:t>
            </a:r>
            <a:r>
              <a:rPr lang="en-US" altLang="zh-CN">
                <a:latin typeface="Times New Roman" panose="02020603050405020304" pitchFamily="18" charset="0"/>
              </a:rPr>
              <a:t>1.5~6V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1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212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130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130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13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30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30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3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30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130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3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996" grpId="0" autoUpdateAnimBg="0"/>
      <p:bldP spid="212997" grpId="0" autoUpdateAnimBg="0"/>
      <p:bldP spid="21300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ext Box 3">
            <a:extLst>
              <a:ext uri="{FF2B5EF4-FFF2-40B4-BE49-F238E27FC236}">
                <a16:creationId xmlns:a16="http://schemas.microsoft.com/office/drawing/2014/main" id="{2A0F94D5-7AE8-47AA-88D3-B05DA255F3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038225"/>
            <a:ext cx="3048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4.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整流电路</a:t>
            </a:r>
            <a:r>
              <a:rPr kumimoji="1" lang="zh-CN" altLang="en-US" sz="2800">
                <a:solidFill>
                  <a:schemeClr val="tx2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82279" name="Text Box 7">
            <a:extLst>
              <a:ext uri="{FF2B5EF4-FFF2-40B4-BE49-F238E27FC236}">
                <a16:creationId xmlns:a16="http://schemas.microsoft.com/office/drawing/2014/main" id="{DB6FE857-2EEF-4854-A5CF-E4BA5A4541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2057400"/>
            <a:ext cx="7924800" cy="1311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宋体" panose="02010600030101010101" pitchFamily="2" charset="-122"/>
              </a:rPr>
              <a:t>    </a:t>
            </a:r>
            <a:r>
              <a:rPr kumimoji="1" lang="zh-CN" altLang="en-US">
                <a:latin typeface="宋体" panose="02010600030101010101" pitchFamily="2" charset="-122"/>
              </a:rPr>
              <a:t>整流电路是二极管的一个重要应用。是小功率（</a:t>
            </a:r>
            <a:r>
              <a:rPr kumimoji="1" lang="en-US" altLang="zh-CN">
                <a:latin typeface="Tahoma" panose="020B0604030504040204" pitchFamily="34" charset="0"/>
              </a:rPr>
              <a:t>200W</a:t>
            </a:r>
            <a:r>
              <a:rPr kumimoji="1" lang="zh-CN" altLang="en-US">
                <a:latin typeface="宋体" panose="02010600030101010101" pitchFamily="2" charset="-122"/>
              </a:rPr>
              <a:t>以下）直流稳压电源的组成部分。其主要功能是利用二极管的单向导电性，将市电电网的单相正弦（</a:t>
            </a:r>
            <a:r>
              <a:rPr kumimoji="1" lang="en-US" altLang="zh-CN">
                <a:latin typeface="Tahoma" panose="020B0604030504040204" pitchFamily="34" charset="0"/>
              </a:rPr>
              <a:t>AC</a:t>
            </a:r>
            <a:r>
              <a:rPr kumimoji="1" lang="zh-CN" altLang="en-US">
                <a:latin typeface="宋体" panose="02010600030101010101" pitchFamily="2" charset="-122"/>
              </a:rPr>
              <a:t>）→单方向脉动（</a:t>
            </a:r>
            <a:r>
              <a:rPr kumimoji="1" lang="en-US" altLang="zh-CN">
                <a:latin typeface="Tahoma" panose="020B0604030504040204" pitchFamily="34" charset="0"/>
              </a:rPr>
              <a:t>DC</a:t>
            </a:r>
            <a:r>
              <a:rPr kumimoji="1" lang="zh-CN" altLang="en-US">
                <a:latin typeface="宋体" panose="02010600030101010101" pitchFamily="2" charset="-122"/>
              </a:rPr>
              <a:t>）（后经滤波、稳压→直流电源）。即，整流是将交流电转化成单一极性的直流的过程。</a:t>
            </a:r>
            <a:r>
              <a:rPr kumimoji="1" lang="zh-CN" altLang="en-US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82280" name="Text Box 8">
            <a:extLst>
              <a:ext uri="{FF2B5EF4-FFF2-40B4-BE49-F238E27FC236}">
                <a16:creationId xmlns:a16="http://schemas.microsoft.com/office/drawing/2014/main" id="{BF4EF02E-5325-481E-84D0-F89BA8F81D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3657600"/>
            <a:ext cx="8077200" cy="944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宋体" panose="02010600030101010101" pitchFamily="2" charset="-122"/>
              </a:rPr>
              <a:t>    </a:t>
            </a:r>
            <a:r>
              <a:rPr kumimoji="1" lang="zh-CN" altLang="en-US">
                <a:latin typeface="宋体" panose="02010600030101010101" pitchFamily="2" charset="-122"/>
              </a:rPr>
              <a:t>可用二极管的理想模型分析这类电路。</a:t>
            </a:r>
            <a:endParaRPr kumimoji="1" lang="zh-CN" altLang="en-US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zh-CN" sz="2400">
              <a:latin typeface="Tahoma" panose="020B0604030504040204" pitchFamily="34" charset="0"/>
            </a:endParaRPr>
          </a:p>
        </p:txBody>
      </p:sp>
      <p:sp>
        <p:nvSpPr>
          <p:cNvPr id="182281" name="Text Box 9">
            <a:extLst>
              <a:ext uri="{FF2B5EF4-FFF2-40B4-BE49-F238E27FC236}">
                <a16:creationId xmlns:a16="http://schemas.microsoft.com/office/drawing/2014/main" id="{BF10A053-787E-4319-B6F8-FF15F6116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724400"/>
            <a:ext cx="5943600" cy="1004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</a:pPr>
            <a:r>
              <a:rPr kumimoji="1" lang="zh-CN" altLang="en-US" sz="2400" b="1">
                <a:solidFill>
                  <a:srgbClr val="5F5F5F"/>
                </a:solidFill>
                <a:latin typeface="宋体" panose="02010600030101010101" pitchFamily="2" charset="-122"/>
              </a:rPr>
              <a:t>工作原理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  <a:p>
            <a:pPr eaLnBrk="1" hangingPunct="1">
              <a:spcBef>
                <a:spcPct val="50000"/>
              </a:spcBef>
              <a:buClr>
                <a:schemeClr val="folHlink"/>
              </a:buClr>
              <a:buFont typeface="Wingdings" panose="05000000000000000000" pitchFamily="2" charset="2"/>
              <a:buChar char="§"/>
            </a:pPr>
            <a:r>
              <a:rPr kumimoji="1" lang="zh-CN" altLang="en-US" sz="2400" b="1">
                <a:solidFill>
                  <a:srgbClr val="5F5F5F"/>
                </a:solidFill>
                <a:latin typeface="宋体" panose="02010600030101010101" pitchFamily="2" charset="-122"/>
              </a:rPr>
              <a:t>电路分析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82283" name="Rectangle 11">
            <a:extLst>
              <a:ext uri="{FF2B5EF4-FFF2-40B4-BE49-F238E27FC236}">
                <a16:creationId xmlns:a16="http://schemas.microsoft.com/office/drawing/2014/main" id="{4E07707F-58F7-46BA-90C8-853FE33B617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82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82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82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79" grpId="0" autoUpdateAnimBg="0"/>
      <p:bldP spid="182280" grpId="0" autoUpdateAnimBg="0"/>
      <p:bldP spid="182281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8">
            <a:extLst>
              <a:ext uri="{FF2B5EF4-FFF2-40B4-BE49-F238E27FC236}">
                <a16:creationId xmlns:a16="http://schemas.microsoft.com/office/drawing/2014/main" id="{FE59E94F-7092-4C37-A8F6-F68E2F8174B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027113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4.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整流电路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b="1">
                <a:solidFill>
                  <a:srgbClr val="3333CC"/>
                </a:solidFill>
                <a:latin typeface="Times New Roman" panose="02020603050405020304" pitchFamily="18" charset="0"/>
              </a:rPr>
              <a:t>工作原理</a:t>
            </a:r>
          </a:p>
        </p:txBody>
      </p:sp>
      <p:sp>
        <p:nvSpPr>
          <p:cNvPr id="183305" name="Text Box 9">
            <a:extLst>
              <a:ext uri="{FF2B5EF4-FFF2-40B4-BE49-F238E27FC236}">
                <a16:creationId xmlns:a16="http://schemas.microsoft.com/office/drawing/2014/main" id="{26EB0E0F-2400-48CF-9F85-52D99EE4D4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752600"/>
            <a:ext cx="464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宋体" panose="02010600030101010101" pitchFamily="2" charset="-122"/>
              </a:rPr>
              <a:t>单相半波整流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83307" name="Text Box 11">
            <a:extLst>
              <a:ext uri="{FF2B5EF4-FFF2-40B4-BE49-F238E27FC236}">
                <a16:creationId xmlns:a16="http://schemas.microsoft.com/office/drawing/2014/main" id="{3F200028-78F7-4FFA-9B1D-F52853422C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2286000"/>
            <a:ext cx="76962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宋体" panose="02010600030101010101" pitchFamily="2" charset="-122"/>
              </a:rPr>
              <a:t>   </a:t>
            </a:r>
            <a:r>
              <a:rPr kumimoji="1" lang="zh-CN" altLang="en-US">
                <a:latin typeface="宋体" panose="02010600030101010101" pitchFamily="2" charset="-122"/>
              </a:rPr>
              <a:t>利用二极管的单向导电性能，使经变压器出来的电压只有半个周期可以到达负载，造成负载电压</a:t>
            </a:r>
            <a:r>
              <a:rPr kumimoji="1" lang="en-US" altLang="zh-CN" i="1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宋体" panose="02010600030101010101" pitchFamily="2" charset="-122"/>
              </a:rPr>
              <a:t>o</a:t>
            </a:r>
            <a:r>
              <a:rPr kumimoji="1" lang="zh-CN" altLang="en-US">
                <a:latin typeface="宋体" panose="02010600030101010101" pitchFamily="2" charset="-122"/>
              </a:rPr>
              <a:t>是单方向的脉动直流电压。</a:t>
            </a:r>
            <a:r>
              <a:rPr kumimoji="1" lang="zh-CN" altLang="en-US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83308" name="Text Box 12">
            <a:extLst>
              <a:ext uri="{FF2B5EF4-FFF2-40B4-BE49-F238E27FC236}">
                <a16:creationId xmlns:a16="http://schemas.microsoft.com/office/drawing/2014/main" id="{97E81BD6-2D13-44D7-BA02-A157372A1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4000" y="5257800"/>
            <a:ext cx="6019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latin typeface="宋体" panose="02010600030101010101" pitchFamily="2" charset="-122"/>
              </a:rPr>
              <a:t>特点</a:t>
            </a:r>
            <a:r>
              <a:rPr kumimoji="1" lang="zh-CN" altLang="en-US">
                <a:latin typeface="宋体" panose="02010600030101010101" pitchFamily="2" charset="-122"/>
              </a:rPr>
              <a:t>：电路结构简单，脉动大。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graphicFrame>
        <p:nvGraphicFramePr>
          <p:cNvPr id="183309" name="Object 13">
            <a:extLst>
              <a:ext uri="{FF2B5EF4-FFF2-40B4-BE49-F238E27FC236}">
                <a16:creationId xmlns:a16="http://schemas.microsoft.com/office/drawing/2014/main" id="{B5420261-0F6A-4F01-BA46-F7A91E7AC07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692275" y="3284538"/>
          <a:ext cx="5616575" cy="1684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31" name="Visio" r:id="rId3" imgW="2872923" imgH="857585" progId="Visio.Drawing.11">
                  <p:embed/>
                </p:oleObj>
              </mc:Choice>
              <mc:Fallback>
                <p:oleObj name="Visio" r:id="rId3" imgW="2872923" imgH="857585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3284538"/>
                        <a:ext cx="5616575" cy="1684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3312" name="Rectangle 16">
            <a:extLst>
              <a:ext uri="{FF2B5EF4-FFF2-40B4-BE49-F238E27FC236}">
                <a16:creationId xmlns:a16="http://schemas.microsoft.com/office/drawing/2014/main" id="{FB62E7C5-F1B6-4380-891D-CDD35C3D00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33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33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33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33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833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833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83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33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5" grpId="0" autoUpdateAnimBg="0"/>
      <p:bldP spid="183307" grpId="0" autoUpdateAnimBg="0"/>
      <p:bldP spid="183308" grpId="0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3">
            <a:extLst>
              <a:ext uri="{FF2B5EF4-FFF2-40B4-BE49-F238E27FC236}">
                <a16:creationId xmlns:a16="http://schemas.microsoft.com/office/drawing/2014/main" id="{D9B73323-9652-41FD-B3A8-BD22476E00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2.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结的单向导电性</a:t>
            </a:r>
            <a:r>
              <a:rPr kumimoji="1" lang="zh-CN" altLang="en-US" sz="2400" b="1"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6147" name="Text Box 4">
            <a:extLst>
              <a:ext uri="{FF2B5EF4-FFF2-40B4-BE49-F238E27FC236}">
                <a16:creationId xmlns:a16="http://schemas.microsoft.com/office/drawing/2014/main" id="{D5634F58-1B4A-448A-BDAE-4AEC4A855D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447800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外加正向电压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54630" name="Text Box 6">
            <a:extLst>
              <a:ext uri="{FF2B5EF4-FFF2-40B4-BE49-F238E27FC236}">
                <a16:creationId xmlns:a16="http://schemas.microsoft.com/office/drawing/2014/main" id="{23F1431A-A1A1-43EC-9BC3-D29F7AE0FF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286000"/>
            <a:ext cx="3886200" cy="1706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kumimoji="1" lang="zh-CN" altLang="en-US">
                <a:latin typeface="宋体" panose="02010600030101010101" pitchFamily="2" charset="-122"/>
              </a:rPr>
              <a:t>阻挡层内的总电场减弱，空间电荷总量减少；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kumimoji="1"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空间电荷区变窄；</a:t>
            </a:r>
            <a:r>
              <a:rPr kumimoji="1" lang="zh-CN" altLang="en-US">
                <a:latin typeface="宋体" panose="02010600030101010101" pitchFamily="2" charset="-122"/>
              </a:rPr>
              <a:t> 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r>
              <a:rPr kumimoji="1"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势垒区的电位差减小。</a:t>
            </a:r>
            <a:r>
              <a:rPr kumimoji="1" lang="zh-CN" altLang="en-US">
                <a:latin typeface="宋体" panose="02010600030101010101" pitchFamily="2" charset="-122"/>
              </a:rPr>
              <a:t> 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</a:p>
        </p:txBody>
      </p:sp>
      <p:grpSp>
        <p:nvGrpSpPr>
          <p:cNvPr id="154634" name="Group 10">
            <a:extLst>
              <a:ext uri="{FF2B5EF4-FFF2-40B4-BE49-F238E27FC236}">
                <a16:creationId xmlns:a16="http://schemas.microsoft.com/office/drawing/2014/main" id="{26D655A5-D456-4BE0-B468-0AA9048F5FCE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5370513"/>
            <a:ext cx="7162800" cy="990600"/>
            <a:chOff x="528" y="3408"/>
            <a:chExt cx="4656" cy="624"/>
          </a:xfrm>
        </p:grpSpPr>
        <p:sp>
          <p:nvSpPr>
            <p:cNvPr id="6154" name="AutoShape 8">
              <a:extLst>
                <a:ext uri="{FF2B5EF4-FFF2-40B4-BE49-F238E27FC236}">
                  <a16:creationId xmlns:a16="http://schemas.microsoft.com/office/drawing/2014/main" id="{CEB3FB1E-E252-4E17-848F-28DA696A4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8" y="3408"/>
              <a:ext cx="4656" cy="624"/>
            </a:xfrm>
            <a:prstGeom prst="horizontalScroll">
              <a:avLst>
                <a:gd name="adj" fmla="val 12500"/>
              </a:avLst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55" name="Text Box 9">
              <a:extLst>
                <a:ext uri="{FF2B5EF4-FFF2-40B4-BE49-F238E27FC236}">
                  <a16:creationId xmlns:a16="http://schemas.microsoft.com/office/drawing/2014/main" id="{D4BA9BCA-33D3-449C-8A83-A6BC95B1770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72" y="3600"/>
              <a:ext cx="451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latin typeface="宋体" panose="02010600030101010101" pitchFamily="2" charset="-122"/>
                </a:rPr>
                <a:t> </a:t>
              </a:r>
              <a:r>
                <a:rPr kumimoji="1" lang="zh-CN" altLang="en-US" b="1">
                  <a:latin typeface="宋体" panose="02010600030101010101" pitchFamily="2" charset="-122"/>
                </a:rPr>
                <a:t>正向偏置情况下，给</a:t>
              </a:r>
              <a:r>
                <a:rPr kumimoji="1" lang="en-US" altLang="zh-CN" b="1">
                  <a:latin typeface="宋体" panose="02010600030101010101" pitchFamily="2" charset="-122"/>
                </a:rPr>
                <a:t>PN</a:t>
              </a:r>
              <a:r>
                <a:rPr kumimoji="1" lang="zh-CN" altLang="en-US" b="1">
                  <a:latin typeface="宋体" panose="02010600030101010101" pitchFamily="2" charset="-122"/>
                </a:rPr>
                <a:t>结一个小电压，可得到较大的电流。</a:t>
              </a:r>
            </a:p>
          </p:txBody>
        </p:sp>
      </p:grpSp>
      <p:sp>
        <p:nvSpPr>
          <p:cNvPr id="6150" name="Rectangle 12">
            <a:extLst>
              <a:ext uri="{FF2B5EF4-FFF2-40B4-BE49-F238E27FC236}">
                <a16:creationId xmlns:a16="http://schemas.microsoft.com/office/drawing/2014/main" id="{BFB73712-0986-40A9-B493-E6F7E40C1E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4653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54635" name="Object 11">
            <a:extLst>
              <a:ext uri="{FF2B5EF4-FFF2-40B4-BE49-F238E27FC236}">
                <a16:creationId xmlns:a16="http://schemas.microsoft.com/office/drawing/2014/main" id="{E4F220D6-EC00-46AF-A90D-517D878DF45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403350" y="1989138"/>
          <a:ext cx="3043238" cy="316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5" name="Visio" r:id="rId3" imgW="2443033" imgH="2614452" progId="Visio.Drawing.11">
                  <p:embed/>
                </p:oleObj>
              </mc:Choice>
              <mc:Fallback>
                <p:oleObj name="Visio" r:id="rId3" imgW="2443033" imgH="2614452" progId="Visio.Drawing.11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2692"/>
                      <a:stretch>
                        <a:fillRect/>
                      </a:stretch>
                    </p:blipFill>
                    <p:spPr bwMode="auto">
                      <a:xfrm>
                        <a:off x="1403350" y="1989138"/>
                        <a:ext cx="3043238" cy="316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4638" name="Rectangle 14">
            <a:extLst>
              <a:ext uri="{FF2B5EF4-FFF2-40B4-BE49-F238E27FC236}">
                <a16:creationId xmlns:a16="http://schemas.microsoft.com/office/drawing/2014/main" id="{F327A168-E1C5-47E5-B012-BD2E1A6CCD1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88913"/>
            <a:ext cx="79248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2.1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PN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结的形成及特性</a:t>
            </a: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DACB26D9-0F4F-4DB6-9DBF-75AF902757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013" y="4181475"/>
            <a:ext cx="3886200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dirty="0">
                <a:latin typeface="Times New Roman" panose="02020603050405020304" pitchFamily="18" charset="0"/>
              </a:rPr>
              <a:t>多子扩散运到增强，打破原有动态平衡。</a:t>
            </a:r>
            <a:r>
              <a:rPr kumimoji="1" lang="en-US" altLang="zh-CN" dirty="0">
                <a:latin typeface="Times New Roman" panose="02020603050405020304" pitchFamily="18" charset="0"/>
              </a:rPr>
              <a:t>PN</a:t>
            </a:r>
            <a:r>
              <a:rPr kumimoji="1" lang="zh-CN" altLang="en-US" dirty="0">
                <a:latin typeface="Times New Roman" panose="02020603050405020304" pitchFamily="18" charset="0"/>
              </a:rPr>
              <a:t>结电流主要是两个扩散电流之和（电子和空穴）。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46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46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4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54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4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4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ext Box 3">
            <a:extLst>
              <a:ext uri="{FF2B5EF4-FFF2-40B4-BE49-F238E27FC236}">
                <a16:creationId xmlns:a16="http://schemas.microsoft.com/office/drawing/2014/main" id="{2D4C8A0D-7C80-420A-92BA-321D151F87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027113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4.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整流电路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b="1">
                <a:solidFill>
                  <a:srgbClr val="3333CC"/>
                </a:solidFill>
                <a:latin typeface="Times New Roman" panose="02020603050405020304" pitchFamily="18" charset="0"/>
              </a:rPr>
              <a:t>工作原理</a:t>
            </a:r>
          </a:p>
        </p:txBody>
      </p:sp>
      <p:sp>
        <p:nvSpPr>
          <p:cNvPr id="43011" name="Text Box 4">
            <a:extLst>
              <a:ext uri="{FF2B5EF4-FFF2-40B4-BE49-F238E27FC236}">
                <a16:creationId xmlns:a16="http://schemas.microsoft.com/office/drawing/2014/main" id="{7D3645F9-390D-487D-B131-082C3A1D0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1752600"/>
            <a:ext cx="464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宋体" panose="02010600030101010101" pitchFamily="2" charset="-122"/>
              </a:rPr>
              <a:t>单相桥式全波整流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84328" name="Text Box 8">
            <a:extLst>
              <a:ext uri="{FF2B5EF4-FFF2-40B4-BE49-F238E27FC236}">
                <a16:creationId xmlns:a16="http://schemas.microsoft.com/office/drawing/2014/main" id="{A9273960-D96E-4462-813E-E004D74C5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4556125"/>
            <a:ext cx="2438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宋体" panose="02010600030101010101" pitchFamily="2" charset="-122"/>
              </a:rPr>
              <a:t>电桥的简化符号：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graphicFrame>
        <p:nvGraphicFramePr>
          <p:cNvPr id="184329" name="Object 9">
            <a:extLst>
              <a:ext uri="{FF2B5EF4-FFF2-40B4-BE49-F238E27FC236}">
                <a16:creationId xmlns:a16="http://schemas.microsoft.com/office/drawing/2014/main" id="{0BDD589E-97CA-4EEB-B3C7-DEA7478FE78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048000" y="4403725"/>
          <a:ext cx="1666875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6" name="Picture2" r:id="rId3" imgW="1359408" imgH="743712" progId="Word.Picture.8">
                  <p:embed/>
                </p:oleObj>
              </mc:Choice>
              <mc:Fallback>
                <p:oleObj name="Picture2" r:id="rId3" imgW="1359408" imgH="743712" progId="Word.Picture.8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4403725"/>
                        <a:ext cx="1666875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33" name="Text Box 13">
            <a:extLst>
              <a:ext uri="{FF2B5EF4-FFF2-40B4-BE49-F238E27FC236}">
                <a16:creationId xmlns:a16="http://schemas.microsoft.com/office/drawing/2014/main" id="{A6D70C89-6BDA-4DDE-8C7E-03C9D6685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0" y="5241925"/>
            <a:ext cx="800100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latin typeface="宋体" panose="02010600030101010101" pitchFamily="2" charset="-122"/>
              </a:rPr>
              <a:t>特点：</a:t>
            </a:r>
            <a:r>
              <a:rPr kumimoji="1" lang="zh-CN" altLang="en-US">
                <a:latin typeface="宋体" panose="02010600030101010101" pitchFamily="2" charset="-122"/>
              </a:rPr>
              <a:t>输出电压高；波纹电压较小（脉动小）；</a:t>
            </a:r>
            <a:r>
              <a:rPr kumimoji="1" lang="en-US" altLang="zh-CN">
                <a:latin typeface="宋体" panose="02010600030101010101" pitchFamily="2" charset="-122"/>
              </a:rPr>
              <a:t>Tr</a:t>
            </a:r>
            <a:r>
              <a:rPr kumimoji="1" lang="zh-CN" altLang="en-US">
                <a:latin typeface="宋体" panose="02010600030101010101" pitchFamily="2" charset="-122"/>
              </a:rPr>
              <a:t>在正负半周都有电流供给</a:t>
            </a:r>
            <a:r>
              <a:rPr kumimoji="1" lang="en-US" altLang="zh-CN">
                <a:latin typeface="宋体" panose="02010600030101010101" pitchFamily="2" charset="-122"/>
              </a:rPr>
              <a:t>R</a:t>
            </a:r>
            <a:r>
              <a:rPr kumimoji="1" lang="en-US" altLang="zh-CN" baseline="-30000">
                <a:latin typeface="宋体" panose="02010600030101010101" pitchFamily="2" charset="-122"/>
              </a:rPr>
              <a:t>L</a:t>
            </a:r>
            <a:r>
              <a:rPr kumimoji="1" lang="zh-CN" altLang="en-US">
                <a:latin typeface="宋体" panose="02010600030101010101" pitchFamily="2" charset="-122"/>
              </a:rPr>
              <a:t>，效率较高。</a:t>
            </a:r>
            <a:endParaRPr kumimoji="1" lang="zh-CN" altLang="en-US">
              <a:latin typeface="Tahoma" panose="020B0604030504040204" pitchFamily="34" charset="0"/>
            </a:endParaRPr>
          </a:p>
        </p:txBody>
      </p:sp>
      <p:sp>
        <p:nvSpPr>
          <p:cNvPr id="43015" name="Rectangle 15">
            <a:extLst>
              <a:ext uri="{FF2B5EF4-FFF2-40B4-BE49-F238E27FC236}">
                <a16:creationId xmlns:a16="http://schemas.microsoft.com/office/drawing/2014/main" id="{6D4D6D1B-DE08-490B-8EA1-23961D0D62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511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3016" name="Object 14">
            <a:extLst>
              <a:ext uri="{FF2B5EF4-FFF2-40B4-BE49-F238E27FC236}">
                <a16:creationId xmlns:a16="http://schemas.microsoft.com/office/drawing/2014/main" id="{21709774-3CE8-48C9-B6FF-AEA32D6FF2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8175" y="2205038"/>
          <a:ext cx="5184775" cy="210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97" name="Visio" r:id="rId5" imgW="2962900" imgH="1284061" progId="Visio.Drawing.11">
                  <p:embed/>
                </p:oleObj>
              </mc:Choice>
              <mc:Fallback>
                <p:oleObj name="Visio" r:id="rId5" imgW="2962900" imgH="1284061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6509"/>
                      <a:stretch>
                        <a:fillRect/>
                      </a:stretch>
                    </p:blipFill>
                    <p:spPr bwMode="auto">
                      <a:xfrm>
                        <a:off x="1908175" y="2205038"/>
                        <a:ext cx="5184775" cy="210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337" name="Rectangle 17">
            <a:extLst>
              <a:ext uri="{FF2B5EF4-FFF2-40B4-BE49-F238E27FC236}">
                <a16:creationId xmlns:a16="http://schemas.microsoft.com/office/drawing/2014/main" id="{ACC5B570-FE8B-467B-BB9C-4D50F873E5B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84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184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8" grpId="0" autoUpdateAnimBg="0"/>
      <p:bldP spid="184333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ext Box 3">
            <a:extLst>
              <a:ext uri="{FF2B5EF4-FFF2-40B4-BE49-F238E27FC236}">
                <a16:creationId xmlns:a16="http://schemas.microsoft.com/office/drawing/2014/main" id="{B2472941-87F9-4F35-9D3D-C975F1947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027113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4.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整流电路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b="1">
                <a:solidFill>
                  <a:srgbClr val="3333CC"/>
                </a:solidFill>
                <a:latin typeface="Times New Roman" panose="02020603050405020304" pitchFamily="18" charset="0"/>
              </a:rPr>
              <a:t>电路分析</a:t>
            </a:r>
            <a:r>
              <a:rPr kumimoji="1" lang="zh-CN" altLang="en-US" sz="1400" b="1">
                <a:solidFill>
                  <a:srgbClr val="5F5F5F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185352" name="Rectangle 8">
            <a:extLst>
              <a:ext uri="{FF2B5EF4-FFF2-40B4-BE49-F238E27FC236}">
                <a16:creationId xmlns:a16="http://schemas.microsoft.com/office/drawing/2014/main" id="{15711249-6C54-420F-BD19-7724B539A4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223963" y="2060575"/>
            <a:ext cx="6696075" cy="38163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eaLnBrk="1" hangingPunct="1">
              <a:buFontTx/>
              <a:buNone/>
              <a:tabLst>
                <a:tab pos="0" algn="l"/>
                <a:tab pos="187325" algn="l"/>
              </a:tabLst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分析整流电路的性能时，主要考察四项参数：</a:t>
            </a:r>
          </a:p>
          <a:p>
            <a:pPr marL="0" indent="0" eaLnBrk="1" hangingPunct="1">
              <a:buFontTx/>
              <a:buNone/>
              <a:tabLst>
                <a:tab pos="0" algn="l"/>
                <a:tab pos="187325" algn="l"/>
              </a:tabLst>
            </a:pP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eaLnBrk="1" hangingPunct="1">
              <a:buFontTx/>
              <a:buNone/>
              <a:tabLst>
                <a:tab pos="0" algn="l"/>
                <a:tab pos="187325" algn="l"/>
              </a:tabLst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①整流电路的输出电压平均值（直流电压）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Vo</a:t>
            </a:r>
            <a:r>
              <a:rPr lang="zh-CN" altLang="en-US" sz="2000" baseline="-30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aseline="-30000">
                <a:latin typeface="宋体" panose="02010600030101010101" pitchFamily="2" charset="-122"/>
                <a:ea typeface="宋体" panose="02010600030101010101" pitchFamily="2" charset="-122"/>
              </a:rPr>
              <a:t>AV</a:t>
            </a:r>
            <a:r>
              <a:rPr lang="zh-CN" altLang="en-US" sz="2000" baseline="-30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eaLnBrk="1" hangingPunct="1">
              <a:buFontTx/>
              <a:buNone/>
              <a:tabLst>
                <a:tab pos="0" algn="l"/>
                <a:tab pos="187325" algn="l"/>
              </a:tabLst>
            </a:pP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eaLnBrk="1" hangingPunct="1">
              <a:buFontTx/>
              <a:buNone/>
              <a:tabLst>
                <a:tab pos="0" algn="l"/>
                <a:tab pos="187325" algn="l"/>
              </a:tabLst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②整流电路的输出电压脉动系数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</a:p>
          <a:p>
            <a:pPr marL="0" indent="0" eaLnBrk="1" hangingPunct="1">
              <a:buFontTx/>
              <a:buNone/>
              <a:tabLst>
                <a:tab pos="0" algn="l"/>
                <a:tab pos="187325" algn="l"/>
              </a:tabLst>
            </a:pP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eaLnBrk="1" hangingPunct="1">
              <a:buFontTx/>
              <a:buNone/>
              <a:tabLst>
                <a:tab pos="0" algn="l"/>
                <a:tab pos="187325" algn="l"/>
              </a:tabLst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③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整流二极管正向平均电流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I</a:t>
            </a:r>
            <a:r>
              <a:rPr lang="en-US" altLang="zh-CN" sz="2000" baseline="-3000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zh-CN" altLang="en-US" sz="2000" baseline="-30000"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2000" baseline="-30000">
                <a:latin typeface="宋体" panose="02010600030101010101" pitchFamily="2" charset="-122"/>
                <a:ea typeface="宋体" panose="02010600030101010101" pitchFamily="2" charset="-122"/>
              </a:rPr>
              <a:t>AV</a:t>
            </a:r>
            <a:r>
              <a:rPr lang="zh-CN" altLang="en-US" sz="2000" baseline="-30000"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eaLnBrk="1" hangingPunct="1">
              <a:buFontTx/>
              <a:buNone/>
              <a:tabLst>
                <a:tab pos="0" algn="l"/>
                <a:tab pos="187325" algn="l"/>
              </a:tabLst>
            </a:pPr>
            <a:endParaRPr lang="zh-CN" altLang="en-US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eaLnBrk="1" hangingPunct="1">
              <a:buFontTx/>
              <a:buNone/>
              <a:tabLst>
                <a:tab pos="0" algn="l"/>
                <a:tab pos="187325" algn="l"/>
              </a:tabLst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④整流管的反向峰值电压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V</a:t>
            </a:r>
            <a:r>
              <a:rPr lang="en-US" altLang="zh-CN" sz="2000" baseline="-30000">
                <a:latin typeface="宋体" panose="02010600030101010101" pitchFamily="2" charset="-122"/>
                <a:ea typeface="宋体" panose="02010600030101010101" pitchFamily="2" charset="-122"/>
              </a:rPr>
              <a:t>RM</a:t>
            </a:r>
            <a:endParaRPr lang="en-US" altLang="zh-CN" sz="20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eaLnBrk="1" hangingPunct="1">
              <a:buFontTx/>
              <a:buNone/>
              <a:tabLst>
                <a:tab pos="0" algn="l"/>
                <a:tab pos="187325" algn="l"/>
              </a:tabLst>
            </a:pP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                  </a:t>
            </a:r>
          </a:p>
        </p:txBody>
      </p:sp>
      <p:sp>
        <p:nvSpPr>
          <p:cNvPr id="185354" name="Rectangle 10">
            <a:extLst>
              <a:ext uri="{FF2B5EF4-FFF2-40B4-BE49-F238E27FC236}">
                <a16:creationId xmlns:a16="http://schemas.microsoft.com/office/drawing/2014/main" id="{E3A66DE1-420A-46CB-B4DA-06A3D9CD92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5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53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5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53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53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53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53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53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53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53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53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53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352" grpId="0" build="p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 Box 3">
            <a:extLst>
              <a:ext uri="{FF2B5EF4-FFF2-40B4-BE49-F238E27FC236}">
                <a16:creationId xmlns:a16="http://schemas.microsoft.com/office/drawing/2014/main" id="{5FC7371C-4CE0-4A4D-9ABF-F218E15B84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027113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4.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整流电路</a:t>
            </a:r>
            <a:r>
              <a:rPr kumimoji="1" lang="en-US" altLang="zh-CN" b="1">
                <a:solidFill>
                  <a:srgbClr val="3333CC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b="1">
                <a:solidFill>
                  <a:srgbClr val="3333CC"/>
                </a:solidFill>
                <a:latin typeface="Times New Roman" panose="02020603050405020304" pitchFamily="18" charset="0"/>
              </a:rPr>
              <a:t>电路分析</a:t>
            </a:r>
            <a:r>
              <a:rPr kumimoji="1" lang="zh-CN" altLang="en-US" sz="1400" b="1">
                <a:solidFill>
                  <a:srgbClr val="5F5F5F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186374" name="Text Box 6">
            <a:extLst>
              <a:ext uri="{FF2B5EF4-FFF2-40B4-BE49-F238E27FC236}">
                <a16:creationId xmlns:a16="http://schemas.microsoft.com/office/drawing/2014/main" id="{45DF27CA-23D1-475A-B4A3-AC11FB4AAAC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905000"/>
            <a:ext cx="8534400" cy="1492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latin typeface="宋体" panose="02010600030101010101" pitchFamily="2" charset="-122"/>
              </a:rPr>
              <a:t>1</a:t>
            </a:r>
            <a:r>
              <a:rPr kumimoji="1" lang="zh-CN" altLang="en-US" b="1">
                <a:latin typeface="宋体" panose="02010600030101010101" pitchFamily="2" charset="-122"/>
              </a:rPr>
              <a:t>）</a:t>
            </a:r>
            <a:r>
              <a:rPr kumimoji="1" lang="en-US" altLang="zh-CN" b="1">
                <a:latin typeface="宋体" panose="02010600030101010101" pitchFamily="2" charset="-122"/>
              </a:rPr>
              <a:t>Vo</a:t>
            </a:r>
            <a:r>
              <a:rPr kumimoji="1" lang="zh-CN" altLang="en-US" b="1" baseline="-30000">
                <a:latin typeface="Times New Roman" panose="02020603050405020304" pitchFamily="18" charset="0"/>
              </a:rPr>
              <a:t>（</a:t>
            </a:r>
            <a:r>
              <a:rPr kumimoji="1" lang="en-US" altLang="zh-CN" b="1" baseline="-30000">
                <a:latin typeface="Tahoma" panose="020B0604030504040204" pitchFamily="34" charset="0"/>
              </a:rPr>
              <a:t>AV</a:t>
            </a:r>
            <a:r>
              <a:rPr kumimoji="1" lang="zh-CN" altLang="en-US" b="1" baseline="-30000">
                <a:latin typeface="Times New Roman" panose="02020603050405020304" pitchFamily="18" charset="0"/>
              </a:rPr>
              <a:t>）</a:t>
            </a:r>
            <a:r>
              <a:rPr kumimoji="1" lang="zh-CN" altLang="en-US">
                <a:latin typeface="宋体" panose="02010600030101010101" pitchFamily="2" charset="-122"/>
              </a:rPr>
              <a:t>：输出电压在一个周期内的平均值。（即输出电压的直流分量）</a:t>
            </a:r>
            <a:endParaRPr kumimoji="1" lang="zh-CN" altLang="en-US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>
                <a:latin typeface="宋体" panose="02010600030101010101" pitchFamily="2" charset="-122"/>
              </a:rPr>
              <a:t>                 </a:t>
            </a:r>
            <a:endParaRPr kumimoji="1" lang="zh-CN" altLang="en-US" sz="2400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zh-CN" sz="2400">
              <a:latin typeface="Tahoma" panose="020B0604030504040204" pitchFamily="34" charset="0"/>
            </a:endParaRPr>
          </a:p>
        </p:txBody>
      </p:sp>
      <p:graphicFrame>
        <p:nvGraphicFramePr>
          <p:cNvPr id="186375" name="Object 7">
            <a:extLst>
              <a:ext uri="{FF2B5EF4-FFF2-40B4-BE49-F238E27FC236}">
                <a16:creationId xmlns:a16="http://schemas.microsoft.com/office/drawing/2014/main" id="{BF75FD32-5BC8-4A5F-A723-67575494937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389313" y="2286000"/>
          <a:ext cx="2058987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3" name="公式" r:id="rId3" imgW="1384300" imgH="482600" progId="Equation.3">
                  <p:embed/>
                </p:oleObj>
              </mc:Choice>
              <mc:Fallback>
                <p:oleObj name="公式" r:id="rId3" imgW="1384300" imgH="4826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89313" y="2286000"/>
                        <a:ext cx="2058987" cy="720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6" name="Text Box 8">
            <a:extLst>
              <a:ext uri="{FF2B5EF4-FFF2-40B4-BE49-F238E27FC236}">
                <a16:creationId xmlns:a16="http://schemas.microsoft.com/office/drawing/2014/main" id="{88AE153F-6B4D-435A-8998-16975C5F05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3505200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latin typeface="宋体" panose="02010600030101010101" pitchFamily="2" charset="-122"/>
              </a:rPr>
              <a:t>半波整流</a:t>
            </a:r>
            <a:r>
              <a:rPr kumimoji="1" lang="zh-CN" altLang="en-US" sz="2400">
                <a:latin typeface="宋体" panose="02010600030101010101" pitchFamily="2" charset="-122"/>
              </a:rPr>
              <a:t>：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graphicFrame>
        <p:nvGraphicFramePr>
          <p:cNvPr id="186377" name="Object 9">
            <a:extLst>
              <a:ext uri="{FF2B5EF4-FFF2-40B4-BE49-F238E27FC236}">
                <a16:creationId xmlns:a16="http://schemas.microsoft.com/office/drawing/2014/main" id="{37EEBDD4-BB92-415A-8F30-73D32E3240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3352800"/>
          <a:ext cx="335280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4" r:id="rId5" imgW="2044700" imgH="508000" progId="Equation.3">
                  <p:embed/>
                </p:oleObj>
              </mc:Choice>
              <mc:Fallback>
                <p:oleObj r:id="rId5" imgW="2044700" imgH="50800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352800"/>
                        <a:ext cx="3352800" cy="827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78" name="Object 10">
            <a:extLst>
              <a:ext uri="{FF2B5EF4-FFF2-40B4-BE49-F238E27FC236}">
                <a16:creationId xmlns:a16="http://schemas.microsoft.com/office/drawing/2014/main" id="{F4545472-7C69-4304-885C-3825AA10FC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3429000"/>
          <a:ext cx="23622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5" r:id="rId7" imgW="1524000" imgH="431800" progId="Equation.3">
                  <p:embed/>
                </p:oleObj>
              </mc:Choice>
              <mc:Fallback>
                <p:oleObj r:id="rId7" imgW="1524000" imgH="4318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3429000"/>
                        <a:ext cx="2362200" cy="665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79" name="Text Box 11">
            <a:extLst>
              <a:ext uri="{FF2B5EF4-FFF2-40B4-BE49-F238E27FC236}">
                <a16:creationId xmlns:a16="http://schemas.microsoft.com/office/drawing/2014/main" id="{D7D40171-5D46-4545-853D-468AD070F2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4953000"/>
            <a:ext cx="1371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latin typeface="宋体" panose="02010600030101010101" pitchFamily="2" charset="-122"/>
              </a:rPr>
              <a:t>全波整流：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graphicFrame>
        <p:nvGraphicFramePr>
          <p:cNvPr id="186380" name="Object 12">
            <a:extLst>
              <a:ext uri="{FF2B5EF4-FFF2-40B4-BE49-F238E27FC236}">
                <a16:creationId xmlns:a16="http://schemas.microsoft.com/office/drawing/2014/main" id="{DA3D70F8-CCA4-43A8-9250-2F68FF6548D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4876800"/>
          <a:ext cx="30480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6" r:id="rId9" imgW="2171700" imgH="533400" progId="Equation.3">
                  <p:embed/>
                </p:oleObj>
              </mc:Choice>
              <mc:Fallback>
                <p:oleObj r:id="rId9" imgW="2171700" imgH="5334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4876800"/>
                        <a:ext cx="3048000" cy="749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6381" name="Object 13">
            <a:extLst>
              <a:ext uri="{FF2B5EF4-FFF2-40B4-BE49-F238E27FC236}">
                <a16:creationId xmlns:a16="http://schemas.microsoft.com/office/drawing/2014/main" id="{FF65B47D-1C32-4B20-B55D-9C5D79F6690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77000" y="4876800"/>
          <a:ext cx="2286000" cy="631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67" r:id="rId11" imgW="1548728" imgH="431613" progId="Equation.3">
                  <p:embed/>
                </p:oleObj>
              </mc:Choice>
              <mc:Fallback>
                <p:oleObj r:id="rId11" imgW="1548728" imgH="431613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77000" y="4876800"/>
                        <a:ext cx="2286000" cy="631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6383" name="Rectangle 15">
            <a:extLst>
              <a:ext uri="{FF2B5EF4-FFF2-40B4-BE49-F238E27FC236}">
                <a16:creationId xmlns:a16="http://schemas.microsoft.com/office/drawing/2014/main" id="{479310AB-BA06-45AB-8870-89D5665EB9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63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63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63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6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6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6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6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6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6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863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63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63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63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863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863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4" grpId="0" autoUpdateAnimBg="0"/>
      <p:bldP spid="186376" grpId="0" autoUpdateAnimBg="0"/>
      <p:bldP spid="186379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3">
            <a:extLst>
              <a:ext uri="{FF2B5EF4-FFF2-40B4-BE49-F238E27FC236}">
                <a16:creationId xmlns:a16="http://schemas.microsoft.com/office/drawing/2014/main" id="{C0E0FB48-E063-4506-A6C3-E465AB8A4A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027113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4.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整流电路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b="1">
                <a:solidFill>
                  <a:srgbClr val="3333CC"/>
                </a:solidFill>
                <a:latin typeface="Times New Roman" panose="02020603050405020304" pitchFamily="18" charset="0"/>
              </a:rPr>
              <a:t>电路分析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87404" name="Text Box 12">
            <a:extLst>
              <a:ext uri="{FF2B5EF4-FFF2-40B4-BE49-F238E27FC236}">
                <a16:creationId xmlns:a16="http://schemas.microsoft.com/office/drawing/2014/main" id="{8AB10237-9F9D-49C2-B18E-C9C555B598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752600"/>
            <a:ext cx="815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kumimoji="1" lang="en-US" altLang="zh-CN" b="1">
                <a:latin typeface="宋体" panose="02010600030101010101" pitchFamily="2" charset="-122"/>
              </a:rPr>
              <a:t>2</a:t>
            </a:r>
            <a:r>
              <a:rPr kumimoji="1" lang="zh-CN" altLang="en-US" b="1">
                <a:latin typeface="宋体" panose="02010600030101010101" pitchFamily="2" charset="-122"/>
              </a:rPr>
              <a:t>）</a:t>
            </a:r>
            <a:r>
              <a:rPr kumimoji="1" lang="en-US" altLang="zh-CN" b="1">
                <a:latin typeface="宋体" panose="02010600030101010101" pitchFamily="2" charset="-122"/>
              </a:rPr>
              <a:t>S</a:t>
            </a:r>
            <a:r>
              <a:rPr kumimoji="1" lang="zh-CN" altLang="en-US">
                <a:latin typeface="宋体" panose="02010600030101010101" pitchFamily="2" charset="-122"/>
              </a:rPr>
              <a:t>：表征整流输出波形脉动的量。</a:t>
            </a:r>
            <a:endParaRPr kumimoji="1" lang="zh-CN" altLang="en-US" sz="2400">
              <a:latin typeface="Tahoma" panose="020B0604030504040204" pitchFamily="34" charset="0"/>
            </a:endParaRPr>
          </a:p>
        </p:txBody>
      </p:sp>
      <p:sp>
        <p:nvSpPr>
          <p:cNvPr id="187405" name="Text Box 13">
            <a:extLst>
              <a:ext uri="{FF2B5EF4-FFF2-40B4-BE49-F238E27FC236}">
                <a16:creationId xmlns:a16="http://schemas.microsoft.com/office/drawing/2014/main" id="{2AC49102-8EC2-402C-8DEE-3B091CE58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5908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宋体" panose="02010600030101010101" pitchFamily="2" charset="-122"/>
              </a:rPr>
              <a:t>定义：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graphicFrame>
        <p:nvGraphicFramePr>
          <p:cNvPr id="187406" name="Object 14">
            <a:extLst>
              <a:ext uri="{FF2B5EF4-FFF2-40B4-BE49-F238E27FC236}">
                <a16:creationId xmlns:a16="http://schemas.microsoft.com/office/drawing/2014/main" id="{6F14A41F-E6CE-4A6F-8E51-0392417B843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2514600"/>
          <a:ext cx="1143000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89" r:id="rId3" imgW="698500" imgH="457200" progId="Equation.3">
                  <p:embed/>
                </p:oleObj>
              </mc:Choice>
              <mc:Fallback>
                <p:oleObj r:id="rId3" imgW="698500" imgH="457200" progId="Equation.3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514600"/>
                        <a:ext cx="1143000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7407" name="Text Box 15">
            <a:extLst>
              <a:ext uri="{FF2B5EF4-FFF2-40B4-BE49-F238E27FC236}">
                <a16:creationId xmlns:a16="http://schemas.microsoft.com/office/drawing/2014/main" id="{7C2F7024-6333-49AC-A503-478D007803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2743200"/>
            <a:ext cx="4283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1800">
                <a:latin typeface="Times New Roman" panose="02020603050405020304" pitchFamily="18" charset="0"/>
              </a:rPr>
              <a:t>      V</a:t>
            </a:r>
            <a:r>
              <a:rPr kumimoji="1" lang="en-US" altLang="zh-CN" sz="1800" baseline="-30000">
                <a:latin typeface="Times New Roman" panose="02020603050405020304" pitchFamily="18" charset="0"/>
              </a:rPr>
              <a:t>o1M</a:t>
            </a:r>
            <a:r>
              <a:rPr kumimoji="1" lang="zh-CN" altLang="en-US">
                <a:latin typeface="宋体" panose="02010600030101010101" pitchFamily="2" charset="-122"/>
              </a:rPr>
              <a:t>指的是输出电压的基波峰值</a:t>
            </a:r>
            <a:r>
              <a:rPr kumimoji="1" lang="zh-CN" altLang="en-US">
                <a:latin typeface="Tahoma" panose="020B0604030504040204" pitchFamily="34" charset="0"/>
              </a:rPr>
              <a:t> </a:t>
            </a:r>
          </a:p>
        </p:txBody>
      </p:sp>
      <p:graphicFrame>
        <p:nvGraphicFramePr>
          <p:cNvPr id="187410" name="Object 18">
            <a:extLst>
              <a:ext uri="{FF2B5EF4-FFF2-40B4-BE49-F238E27FC236}">
                <a16:creationId xmlns:a16="http://schemas.microsoft.com/office/drawing/2014/main" id="{838091E4-156F-4762-A849-6FFBBBA2C1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35150" y="5229225"/>
          <a:ext cx="1774825" cy="407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90" name="公式" r:id="rId5" imgW="1167893" imgH="266584" progId="Equation.3">
                  <p:embed/>
                </p:oleObj>
              </mc:Choice>
              <mc:Fallback>
                <p:oleObj name="公式" r:id="rId5" imgW="1167893" imgH="266584" progId="Equation.3">
                  <p:embed/>
                  <p:pic>
                    <p:nvPicPr>
                      <p:cNvPr id="0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5229225"/>
                        <a:ext cx="1774825" cy="407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7411" name="Object 19">
            <a:extLst>
              <a:ext uri="{FF2B5EF4-FFF2-40B4-BE49-F238E27FC236}">
                <a16:creationId xmlns:a16="http://schemas.microsoft.com/office/drawing/2014/main" id="{9325BABC-2589-4C32-A7D0-06141651587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5157788"/>
          <a:ext cx="24384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291" r:id="rId7" imgW="1459866" imgH="660113" progId="Equation.3">
                  <p:embed/>
                </p:oleObj>
              </mc:Choice>
              <mc:Fallback>
                <p:oleObj r:id="rId7" imgW="1459866" imgH="660113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56100" y="5157788"/>
                        <a:ext cx="243840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87417" name="Group 25">
            <a:extLst>
              <a:ext uri="{FF2B5EF4-FFF2-40B4-BE49-F238E27FC236}">
                <a16:creationId xmlns:a16="http://schemas.microsoft.com/office/drawing/2014/main" id="{79F2C8F4-43D2-4473-9111-B145BC7BAABE}"/>
              </a:ext>
            </a:extLst>
          </p:cNvPr>
          <p:cNvGrpSpPr>
            <a:grpSpLocks/>
          </p:cNvGrpSpPr>
          <p:nvPr/>
        </p:nvGrpSpPr>
        <p:grpSpPr bwMode="auto">
          <a:xfrm>
            <a:off x="900113" y="3644900"/>
            <a:ext cx="7448550" cy="1271588"/>
            <a:chOff x="567" y="2296"/>
            <a:chExt cx="4692" cy="801"/>
          </a:xfrm>
        </p:grpSpPr>
        <p:sp>
          <p:nvSpPr>
            <p:cNvPr id="46091" name="Text Box 16">
              <a:extLst>
                <a:ext uri="{FF2B5EF4-FFF2-40B4-BE49-F238E27FC236}">
                  <a16:creationId xmlns:a16="http://schemas.microsoft.com/office/drawing/2014/main" id="{57AEC194-C7D2-4DDB-B0A0-5CCF0FDE4A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67" y="2387"/>
              <a:ext cx="1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 b="1">
                  <a:latin typeface="宋体" panose="02010600030101010101" pitchFamily="2" charset="-122"/>
                </a:rPr>
                <a:t>半波整流</a:t>
              </a:r>
              <a:r>
                <a:rPr kumimoji="1" lang="zh-CN" altLang="en-US" sz="2400">
                  <a:latin typeface="宋体" panose="02010600030101010101" pitchFamily="2" charset="-122"/>
                </a:rPr>
                <a:t>：</a:t>
              </a:r>
              <a:r>
                <a:rPr kumimoji="1" lang="zh-CN" altLang="en-US" sz="2400">
                  <a:latin typeface="Tahoma" panose="020B0604030504040204" pitchFamily="34" charset="0"/>
                </a:rPr>
                <a:t> </a:t>
              </a:r>
            </a:p>
          </p:txBody>
        </p:sp>
        <p:graphicFrame>
          <p:nvGraphicFramePr>
            <p:cNvPr id="46092" name="Object 17">
              <a:extLst>
                <a:ext uri="{FF2B5EF4-FFF2-40B4-BE49-F238E27FC236}">
                  <a16:creationId xmlns:a16="http://schemas.microsoft.com/office/drawing/2014/main" id="{340CA592-38A2-4D8E-BB8D-B64095BE98C0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565" y="2296"/>
            <a:ext cx="3694" cy="4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92" name="公式" r:id="rId9" imgW="4216400" imgH="431800" progId="Equation.3">
                    <p:embed/>
                  </p:oleObj>
                </mc:Choice>
                <mc:Fallback>
                  <p:oleObj name="公式" r:id="rId9" imgW="4216400" imgH="4318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65" y="2296"/>
                          <a:ext cx="3694" cy="4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6093" name="Object 20">
              <a:extLst>
                <a:ext uri="{FF2B5EF4-FFF2-40B4-BE49-F238E27FC236}">
                  <a16:creationId xmlns:a16="http://schemas.microsoft.com/office/drawing/2014/main" id="{BDAED2F2-12D0-4AD0-A973-5B2962EFE75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01" y="2750"/>
            <a:ext cx="1772" cy="34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293" name="公式" r:id="rId11" imgW="2374900" imgH="393700" progId="Equation.3">
                    <p:embed/>
                  </p:oleObj>
                </mc:Choice>
                <mc:Fallback>
                  <p:oleObj name="公式" r:id="rId11" imgW="2374900" imgH="393700" progId="Equation.3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01" y="2750"/>
                          <a:ext cx="1772" cy="34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7416" name="Rectangle 24">
            <a:extLst>
              <a:ext uri="{FF2B5EF4-FFF2-40B4-BE49-F238E27FC236}">
                <a16:creationId xmlns:a16="http://schemas.microsoft.com/office/drawing/2014/main" id="{306C7186-911F-4E06-AD2D-AB19E1563F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74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74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74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74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74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74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7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7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7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7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87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7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7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7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7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404" grpId="0" autoUpdateAnimBg="0"/>
      <p:bldP spid="187405" grpId="0" autoUpdateAnimBg="0"/>
      <p:bldP spid="187407" grpId="0" autoUpdateAnimBg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ext Box 3">
            <a:extLst>
              <a:ext uri="{FF2B5EF4-FFF2-40B4-BE49-F238E27FC236}">
                <a16:creationId xmlns:a16="http://schemas.microsoft.com/office/drawing/2014/main" id="{EAD025AA-9E81-4433-A4D3-7575458F84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027113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4.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整流电路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b="1">
                <a:solidFill>
                  <a:srgbClr val="3333CC"/>
                </a:solidFill>
                <a:latin typeface="Times New Roman" panose="02020603050405020304" pitchFamily="18" charset="0"/>
              </a:rPr>
              <a:t>电路分析</a:t>
            </a:r>
            <a:r>
              <a:rPr kumimoji="1" lang="zh-CN" altLang="en-US" sz="1400" b="1">
                <a:solidFill>
                  <a:srgbClr val="5F5F5F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47107" name="Text Box 4">
            <a:extLst>
              <a:ext uri="{FF2B5EF4-FFF2-40B4-BE49-F238E27FC236}">
                <a16:creationId xmlns:a16="http://schemas.microsoft.com/office/drawing/2014/main" id="{ABA44E64-1C7F-4C04-A910-0B4292178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752600"/>
            <a:ext cx="815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kumimoji="1" lang="en-US" altLang="zh-CN" b="1">
                <a:latin typeface="宋体" panose="02010600030101010101" pitchFamily="2" charset="-122"/>
              </a:rPr>
              <a:t>2</a:t>
            </a:r>
            <a:r>
              <a:rPr kumimoji="1" lang="zh-CN" altLang="en-US" b="1">
                <a:latin typeface="宋体" panose="02010600030101010101" pitchFamily="2" charset="-122"/>
              </a:rPr>
              <a:t>）</a:t>
            </a:r>
            <a:r>
              <a:rPr kumimoji="1" lang="en-US" altLang="zh-CN" b="1">
                <a:latin typeface="宋体" panose="02010600030101010101" pitchFamily="2" charset="-122"/>
              </a:rPr>
              <a:t>S</a:t>
            </a:r>
            <a:r>
              <a:rPr kumimoji="1" lang="zh-CN" altLang="en-US">
                <a:latin typeface="宋体" panose="02010600030101010101" pitchFamily="2" charset="-122"/>
              </a:rPr>
              <a:t>：表征整流输出波形脉动的量。</a:t>
            </a:r>
            <a:endParaRPr kumimoji="1" lang="zh-CN" altLang="en-US" sz="2400">
              <a:latin typeface="Tahoma" panose="020B0604030504040204" pitchFamily="34" charset="0"/>
            </a:endParaRPr>
          </a:p>
        </p:txBody>
      </p:sp>
      <p:sp>
        <p:nvSpPr>
          <p:cNvPr id="47108" name="Text Box 5">
            <a:extLst>
              <a:ext uri="{FF2B5EF4-FFF2-40B4-BE49-F238E27FC236}">
                <a16:creationId xmlns:a16="http://schemas.microsoft.com/office/drawing/2014/main" id="{ED812640-F7AF-44A4-8A97-9FBD2A66D5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71600" y="2590800"/>
            <a:ext cx="1143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宋体" panose="02010600030101010101" pitchFamily="2" charset="-122"/>
              </a:rPr>
              <a:t>定义：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graphicFrame>
        <p:nvGraphicFramePr>
          <p:cNvPr id="47109" name="Object 6">
            <a:extLst>
              <a:ext uri="{FF2B5EF4-FFF2-40B4-BE49-F238E27FC236}">
                <a16:creationId xmlns:a16="http://schemas.microsoft.com/office/drawing/2014/main" id="{4EFF97BA-78CA-4D24-938E-7A82F9176C3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38400" y="2514600"/>
          <a:ext cx="1143000" cy="750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5" r:id="rId3" imgW="698500" imgH="457200" progId="Equation.3">
                  <p:embed/>
                </p:oleObj>
              </mc:Choice>
              <mc:Fallback>
                <p:oleObj r:id="rId3" imgW="698500" imgH="4572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2514600"/>
                        <a:ext cx="1143000" cy="750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0" name="Text Box 7">
            <a:extLst>
              <a:ext uri="{FF2B5EF4-FFF2-40B4-BE49-F238E27FC236}">
                <a16:creationId xmlns:a16="http://schemas.microsoft.com/office/drawing/2014/main" id="{E4AA2F28-C363-47DD-80A4-7EFD7A846B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4800" y="2743200"/>
            <a:ext cx="4283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kumimoji="1" lang="en-US" altLang="zh-CN" sz="1800">
                <a:latin typeface="Times New Roman" panose="02020603050405020304" pitchFamily="18" charset="0"/>
              </a:rPr>
              <a:t>      V</a:t>
            </a:r>
            <a:r>
              <a:rPr kumimoji="1" lang="en-US" altLang="zh-CN" sz="1800" baseline="-30000">
                <a:latin typeface="Times New Roman" panose="02020603050405020304" pitchFamily="18" charset="0"/>
              </a:rPr>
              <a:t>o1M</a:t>
            </a:r>
            <a:r>
              <a:rPr kumimoji="1" lang="zh-CN" altLang="en-US">
                <a:latin typeface="宋体" panose="02010600030101010101" pitchFamily="2" charset="-122"/>
              </a:rPr>
              <a:t>指的是输出电压的基波峰值</a:t>
            </a:r>
            <a:r>
              <a:rPr kumimoji="1" lang="zh-CN" altLang="en-US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47111" name="Text Box 16">
            <a:extLst>
              <a:ext uri="{FF2B5EF4-FFF2-40B4-BE49-F238E27FC236}">
                <a16:creationId xmlns:a16="http://schemas.microsoft.com/office/drawing/2014/main" id="{FDB79F0E-B7FD-47EC-BAE6-C37358331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641725"/>
            <a:ext cx="1828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宋体" panose="02010600030101010101" pitchFamily="2" charset="-122"/>
              </a:rPr>
              <a:t>全波整流</a:t>
            </a:r>
            <a:r>
              <a:rPr kumimoji="1" lang="zh-CN" altLang="en-US">
                <a:latin typeface="Tahoma" panose="020B0604030504040204" pitchFamily="34" charset="0"/>
              </a:rPr>
              <a:t> </a:t>
            </a:r>
            <a:r>
              <a:rPr kumimoji="1" lang="en-US" altLang="zh-CN">
                <a:latin typeface="Tahoma" panose="020B0604030504040204" pitchFamily="34" charset="0"/>
              </a:rPr>
              <a:t>:</a:t>
            </a:r>
          </a:p>
        </p:txBody>
      </p:sp>
      <p:sp>
        <p:nvSpPr>
          <p:cNvPr id="47112" name="Rectangle 18">
            <a:extLst>
              <a:ext uri="{FF2B5EF4-FFF2-40B4-BE49-F238E27FC236}">
                <a16:creationId xmlns:a16="http://schemas.microsoft.com/office/drawing/2014/main" id="{C15B9A69-3731-4F76-A715-7353576D86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464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7113" name="Object 17">
            <a:extLst>
              <a:ext uri="{FF2B5EF4-FFF2-40B4-BE49-F238E27FC236}">
                <a16:creationId xmlns:a16="http://schemas.microsoft.com/office/drawing/2014/main" id="{095033CD-716E-413F-A61C-CD4FE4E0FD7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16238" y="3500438"/>
          <a:ext cx="4495800" cy="1346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6" name="公式" r:id="rId5" imgW="2755900" imgH="838200" progId="Equation.3">
                  <p:embed/>
                </p:oleObj>
              </mc:Choice>
              <mc:Fallback>
                <p:oleObj name="公式" r:id="rId5" imgW="2755900" imgH="838200" progId="Equation.3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16238" y="3500438"/>
                        <a:ext cx="4495800" cy="1346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4" name="Rectangle 20">
            <a:extLst>
              <a:ext uri="{FF2B5EF4-FFF2-40B4-BE49-F238E27FC236}">
                <a16:creationId xmlns:a16="http://schemas.microsoft.com/office/drawing/2014/main" id="{623F7B1F-A50F-496F-BD9D-403838ADD5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432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7115" name="Object 19">
            <a:extLst>
              <a:ext uri="{FF2B5EF4-FFF2-40B4-BE49-F238E27FC236}">
                <a16:creationId xmlns:a16="http://schemas.microsoft.com/office/drawing/2014/main" id="{E65C1263-1C97-4B44-A02A-A9DD989CFF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124075" y="5373688"/>
          <a:ext cx="1374775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7" name="公式" r:id="rId7" imgW="927100" imgH="431800" progId="Equation.3">
                  <p:embed/>
                </p:oleObj>
              </mc:Choice>
              <mc:Fallback>
                <p:oleObj name="公式" r:id="rId7" imgW="927100" imgH="431800" progId="Equation.3">
                  <p:embed/>
                  <p:pic>
                    <p:nvPicPr>
                      <p:cNvPr id="0" name="Object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5373688"/>
                        <a:ext cx="1374775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7116" name="Rectangle 22">
            <a:extLst>
              <a:ext uri="{FF2B5EF4-FFF2-40B4-BE49-F238E27FC236}">
                <a16:creationId xmlns:a16="http://schemas.microsoft.com/office/drawing/2014/main" id="{3798EB1C-76F1-40C6-AFE8-5ACD20F5A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321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47117" name="Object 21">
            <a:extLst>
              <a:ext uri="{FF2B5EF4-FFF2-40B4-BE49-F238E27FC236}">
                <a16:creationId xmlns:a16="http://schemas.microsoft.com/office/drawing/2014/main" id="{E38BCDB2-ED9D-4D41-83AE-8B8DC7530B2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500563" y="5084763"/>
          <a:ext cx="2376487" cy="1341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8" name="公式" r:id="rId9" imgW="1459866" imgH="812447" progId="Equation.3">
                  <p:embed/>
                </p:oleObj>
              </mc:Choice>
              <mc:Fallback>
                <p:oleObj name="公式" r:id="rId9" imgW="1459866" imgH="812447" progId="Equation.3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00563" y="5084763"/>
                        <a:ext cx="2376487" cy="1341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8440" name="Rectangle 24">
            <a:extLst>
              <a:ext uri="{FF2B5EF4-FFF2-40B4-BE49-F238E27FC236}">
                <a16:creationId xmlns:a16="http://schemas.microsoft.com/office/drawing/2014/main" id="{71A9214B-2233-4794-9372-6F221927B7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ext Box 3">
            <a:extLst>
              <a:ext uri="{FF2B5EF4-FFF2-40B4-BE49-F238E27FC236}">
                <a16:creationId xmlns:a16="http://schemas.microsoft.com/office/drawing/2014/main" id="{2524C5D7-CADF-4256-869C-34EA5CE6A7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00138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4.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整流电路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b="1">
                <a:solidFill>
                  <a:srgbClr val="3333CC"/>
                </a:solidFill>
                <a:latin typeface="Times New Roman" panose="02020603050405020304" pitchFamily="18" charset="0"/>
              </a:rPr>
              <a:t>电路分析</a:t>
            </a:r>
            <a:r>
              <a:rPr kumimoji="1" lang="zh-CN" altLang="en-US" sz="1400" b="1">
                <a:solidFill>
                  <a:srgbClr val="5F5F5F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189444" name="Text Box 4">
            <a:extLst>
              <a:ext uri="{FF2B5EF4-FFF2-40B4-BE49-F238E27FC236}">
                <a16:creationId xmlns:a16="http://schemas.microsoft.com/office/drawing/2014/main" id="{6E7DC11A-EE25-4F8C-BD56-1743FD7917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752600"/>
            <a:ext cx="1295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kumimoji="1" lang="en-US" altLang="zh-CN" b="1">
                <a:latin typeface="宋体" panose="02010600030101010101" pitchFamily="2" charset="-122"/>
              </a:rPr>
              <a:t>3</a:t>
            </a:r>
            <a:r>
              <a:rPr kumimoji="1" lang="zh-CN" altLang="en-US" b="1">
                <a:latin typeface="宋体" panose="02010600030101010101" pitchFamily="2" charset="-122"/>
              </a:rPr>
              <a:t>）</a:t>
            </a:r>
            <a:r>
              <a:rPr kumimoji="1" lang="en-US" altLang="zh-CN" b="1">
                <a:latin typeface="宋体" panose="02010600030101010101" pitchFamily="2" charset="-122"/>
              </a:rPr>
              <a:t>I</a:t>
            </a:r>
            <a:r>
              <a:rPr kumimoji="1" lang="en-US" altLang="zh-CN" b="1" baseline="-30000">
                <a:latin typeface="Tahoma" panose="020B0604030504040204" pitchFamily="34" charset="0"/>
              </a:rPr>
              <a:t>D</a:t>
            </a:r>
            <a:r>
              <a:rPr kumimoji="1" lang="zh-CN" altLang="en-US" b="1" baseline="-30000">
                <a:latin typeface="宋体" panose="02010600030101010101" pitchFamily="2" charset="-122"/>
              </a:rPr>
              <a:t>（</a:t>
            </a:r>
            <a:r>
              <a:rPr kumimoji="1" lang="en-US" altLang="zh-CN" b="1" baseline="-30000">
                <a:latin typeface="Tahoma" panose="020B0604030504040204" pitchFamily="34" charset="0"/>
              </a:rPr>
              <a:t>AV</a:t>
            </a:r>
            <a:r>
              <a:rPr kumimoji="1" lang="zh-CN" altLang="en-US" b="1" baseline="-30000">
                <a:latin typeface="宋体" panose="02010600030101010101" pitchFamily="2" charset="-122"/>
              </a:rPr>
              <a:t>）</a:t>
            </a:r>
          </a:p>
        </p:txBody>
      </p:sp>
      <p:grpSp>
        <p:nvGrpSpPr>
          <p:cNvPr id="189452" name="Group 12">
            <a:extLst>
              <a:ext uri="{FF2B5EF4-FFF2-40B4-BE49-F238E27FC236}">
                <a16:creationId xmlns:a16="http://schemas.microsoft.com/office/drawing/2014/main" id="{55818CFA-3E9E-4C9B-8ECD-365C732EF52A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2438400"/>
            <a:ext cx="4953000" cy="768350"/>
            <a:chOff x="1104" y="1392"/>
            <a:chExt cx="3120" cy="484"/>
          </a:xfrm>
        </p:grpSpPr>
        <p:sp>
          <p:nvSpPr>
            <p:cNvPr id="48137" name="Text Box 13">
              <a:extLst>
                <a:ext uri="{FF2B5EF4-FFF2-40B4-BE49-F238E27FC236}">
                  <a16:creationId xmlns:a16="http://schemas.microsoft.com/office/drawing/2014/main" id="{27C93E42-D088-4593-B011-28E3EBAE312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1488"/>
              <a:ext cx="31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>
                  <a:latin typeface="宋体" panose="02010600030101010101" pitchFamily="2" charset="-122"/>
                </a:rPr>
                <a:t>半波整流</a:t>
              </a:r>
              <a:r>
                <a:rPr kumimoji="1" lang="zh-CN" altLang="en-US" sz="2400">
                  <a:latin typeface="Tahoma" panose="020B0604030504040204" pitchFamily="34" charset="0"/>
                </a:rPr>
                <a:t> </a:t>
              </a:r>
              <a:r>
                <a:rPr kumimoji="1" lang="en-US" altLang="zh-CN" sz="2400">
                  <a:latin typeface="Tahoma" panose="020B0604030504040204" pitchFamily="34" charset="0"/>
                </a:rPr>
                <a:t>:</a:t>
              </a:r>
            </a:p>
          </p:txBody>
        </p:sp>
        <p:graphicFrame>
          <p:nvGraphicFramePr>
            <p:cNvPr id="48138" name="Object 14">
              <a:extLst>
                <a:ext uri="{FF2B5EF4-FFF2-40B4-BE49-F238E27FC236}">
                  <a16:creationId xmlns:a16="http://schemas.microsoft.com/office/drawing/2014/main" id="{CA19A746-2035-4879-8C2A-B28097FA3F6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64" y="1392"/>
            <a:ext cx="1680" cy="48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17" r:id="rId3" imgW="1548728" imgH="444307" progId="Equation.3">
                    <p:embed/>
                  </p:oleObj>
                </mc:Choice>
                <mc:Fallback>
                  <p:oleObj r:id="rId3" imgW="1548728" imgH="444307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1392"/>
                          <a:ext cx="1680" cy="48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89455" name="Group 15">
            <a:extLst>
              <a:ext uri="{FF2B5EF4-FFF2-40B4-BE49-F238E27FC236}">
                <a16:creationId xmlns:a16="http://schemas.microsoft.com/office/drawing/2014/main" id="{A7AEE5B7-7342-49D9-A5E4-4CA798B9A895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3581400"/>
            <a:ext cx="5289550" cy="727075"/>
            <a:chOff x="1104" y="2112"/>
            <a:chExt cx="3332" cy="458"/>
          </a:xfrm>
        </p:grpSpPr>
        <p:sp>
          <p:nvSpPr>
            <p:cNvPr id="48135" name="Text Box 16">
              <a:extLst>
                <a:ext uri="{FF2B5EF4-FFF2-40B4-BE49-F238E27FC236}">
                  <a16:creationId xmlns:a16="http://schemas.microsoft.com/office/drawing/2014/main" id="{5BD348B6-661B-41FC-B2E6-1C02F7DCE10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04" y="2160"/>
              <a:ext cx="31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>
                  <a:latin typeface="宋体" panose="02010600030101010101" pitchFamily="2" charset="-122"/>
                </a:rPr>
                <a:t>全波整流</a:t>
              </a:r>
              <a:r>
                <a:rPr kumimoji="1" lang="zh-CN" altLang="en-US" sz="2400">
                  <a:latin typeface="Tahoma" panose="020B0604030504040204" pitchFamily="34" charset="0"/>
                </a:rPr>
                <a:t> </a:t>
              </a:r>
              <a:r>
                <a:rPr kumimoji="1" lang="en-US" altLang="zh-CN" sz="2400">
                  <a:latin typeface="Tahoma" panose="020B0604030504040204" pitchFamily="34" charset="0"/>
                </a:rPr>
                <a:t>:</a:t>
              </a:r>
            </a:p>
          </p:txBody>
        </p:sp>
        <p:graphicFrame>
          <p:nvGraphicFramePr>
            <p:cNvPr id="48136" name="Object 17">
              <a:extLst>
                <a:ext uri="{FF2B5EF4-FFF2-40B4-BE49-F238E27FC236}">
                  <a16:creationId xmlns:a16="http://schemas.microsoft.com/office/drawing/2014/main" id="{AF7FC47A-6C80-4F14-BEDA-CDEE79A55BE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16" y="2112"/>
            <a:ext cx="2420" cy="45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218" name="Equation" r:id="rId5" imgW="2298700" imgH="431800" progId="Equation.3">
                    <p:embed/>
                  </p:oleObj>
                </mc:Choice>
                <mc:Fallback>
                  <p:oleObj name="Equation" r:id="rId5" imgW="2298700" imgH="431800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16" y="2112"/>
                          <a:ext cx="2420" cy="45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89459" name="Rectangle 19">
            <a:extLst>
              <a:ext uri="{FF2B5EF4-FFF2-40B4-BE49-F238E27FC236}">
                <a16:creationId xmlns:a16="http://schemas.microsoft.com/office/drawing/2014/main" id="{887DEA21-67DD-4EA6-AFB9-CC1250FCB62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3" dur="500"/>
                                        <p:tgtEl>
                                          <p:spTgt spid="189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8" dur="500"/>
                                        <p:tgtEl>
                                          <p:spTgt spid="189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4" grpId="0" autoUpdateAnimBg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ext Box 3">
            <a:extLst>
              <a:ext uri="{FF2B5EF4-FFF2-40B4-BE49-F238E27FC236}">
                <a16:creationId xmlns:a16="http://schemas.microsoft.com/office/drawing/2014/main" id="{9EC88000-E1C2-4B0D-8100-3376947B8D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052513"/>
            <a:ext cx="4724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4.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整流电路</a:t>
            </a:r>
            <a:r>
              <a:rPr kumimoji="1" lang="en-US" altLang="zh-CN" b="1">
                <a:solidFill>
                  <a:srgbClr val="3333CC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b="1">
                <a:solidFill>
                  <a:srgbClr val="3333CC"/>
                </a:solidFill>
                <a:latin typeface="Times New Roman" panose="02020603050405020304" pitchFamily="18" charset="0"/>
              </a:rPr>
              <a:t>电路分析</a:t>
            </a:r>
            <a:r>
              <a:rPr kumimoji="1" lang="zh-CN" altLang="en-US" sz="1400" b="1">
                <a:solidFill>
                  <a:srgbClr val="5F5F5F"/>
                </a:solidFill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49155" name="Text Box 11">
            <a:extLst>
              <a:ext uri="{FF2B5EF4-FFF2-40B4-BE49-F238E27FC236}">
                <a16:creationId xmlns:a16="http://schemas.microsoft.com/office/drawing/2014/main" id="{663BA92E-1F21-4C7F-A09F-578C5CF0C4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465513"/>
            <a:ext cx="5257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latin typeface="宋体" panose="02010600030101010101" pitchFamily="2" charset="-122"/>
              </a:rPr>
              <a:t>4</a:t>
            </a:r>
            <a:r>
              <a:rPr kumimoji="1" lang="zh-CN" altLang="en-US" b="1">
                <a:latin typeface="宋体" panose="02010600030101010101" pitchFamily="2" charset="-122"/>
              </a:rPr>
              <a:t>）</a:t>
            </a:r>
            <a:r>
              <a:rPr kumimoji="1" lang="en-US" altLang="zh-CN" b="1">
                <a:latin typeface="宋体" panose="02010600030101010101" pitchFamily="2" charset="-122"/>
              </a:rPr>
              <a:t>V</a:t>
            </a:r>
            <a:r>
              <a:rPr kumimoji="1" lang="en-US" altLang="zh-CN" b="1" baseline="-30000">
                <a:latin typeface="Tahoma" panose="020B0604030504040204" pitchFamily="34" charset="0"/>
              </a:rPr>
              <a:t>RM</a:t>
            </a:r>
            <a:r>
              <a:rPr kumimoji="1" lang="zh-CN" altLang="en-US">
                <a:latin typeface="宋体" panose="02010600030101010101" pitchFamily="2" charset="-122"/>
              </a:rPr>
              <a:t>：二极管承受的最大反向峰值电压</a:t>
            </a:r>
            <a:r>
              <a:rPr kumimoji="1" lang="en-US" altLang="zh-CN">
                <a:latin typeface="宋体" panose="02010600030101010101" pitchFamily="2" charset="-122"/>
              </a:rPr>
              <a:t>V</a:t>
            </a:r>
            <a:r>
              <a:rPr kumimoji="1" lang="en-US" altLang="zh-CN" baseline="-30000">
                <a:latin typeface="Tahoma" panose="020B0604030504040204" pitchFamily="34" charset="0"/>
              </a:rPr>
              <a:t>RM</a:t>
            </a:r>
            <a:r>
              <a:rPr kumimoji="1" lang="zh-CN" altLang="en-US">
                <a:latin typeface="宋体" panose="02010600030101010101" pitchFamily="2" charset="-122"/>
              </a:rPr>
              <a:t>。</a:t>
            </a:r>
            <a:r>
              <a:rPr kumimoji="1" lang="zh-CN" altLang="en-US">
                <a:latin typeface="Tahoma" panose="020B0604030504040204" pitchFamily="34" charset="0"/>
              </a:rPr>
              <a:t> </a:t>
            </a:r>
          </a:p>
        </p:txBody>
      </p:sp>
      <p:grpSp>
        <p:nvGrpSpPr>
          <p:cNvPr id="190476" name="Group 12">
            <a:extLst>
              <a:ext uri="{FF2B5EF4-FFF2-40B4-BE49-F238E27FC236}">
                <a16:creationId xmlns:a16="http://schemas.microsoft.com/office/drawing/2014/main" id="{BB34D49A-D557-42D8-BE0D-B70ABE0ED626}"/>
              </a:ext>
            </a:extLst>
          </p:cNvPr>
          <p:cNvGrpSpPr>
            <a:grpSpLocks/>
          </p:cNvGrpSpPr>
          <p:nvPr/>
        </p:nvGrpSpPr>
        <p:grpSpPr bwMode="auto">
          <a:xfrm>
            <a:off x="1116013" y="4260850"/>
            <a:ext cx="7162800" cy="881063"/>
            <a:chOff x="432" y="1872"/>
            <a:chExt cx="4512" cy="555"/>
          </a:xfrm>
        </p:grpSpPr>
        <p:sp>
          <p:nvSpPr>
            <p:cNvPr id="49164" name="Text Box 13">
              <a:extLst>
                <a:ext uri="{FF2B5EF4-FFF2-40B4-BE49-F238E27FC236}">
                  <a16:creationId xmlns:a16="http://schemas.microsoft.com/office/drawing/2014/main" id="{AA8E75EE-C2C5-46C8-AC3C-E6AF78D23A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1872"/>
              <a:ext cx="451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>
                  <a:latin typeface="Times New Roman" panose="02020603050405020304" pitchFamily="18" charset="0"/>
                </a:rPr>
                <a:t>半波整流：处于负半周时，二极管截止，承受的最大反向电压为</a:t>
              </a:r>
            </a:p>
          </p:txBody>
        </p:sp>
        <p:graphicFrame>
          <p:nvGraphicFramePr>
            <p:cNvPr id="49165" name="Object 14">
              <a:extLst>
                <a:ext uri="{FF2B5EF4-FFF2-40B4-BE49-F238E27FC236}">
                  <a16:creationId xmlns:a16="http://schemas.microsoft.com/office/drawing/2014/main" id="{F4C8CB33-7DE2-461A-8C6D-BA16F29D682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776" y="2112"/>
            <a:ext cx="1008" cy="3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61" r:id="rId3" imgW="761669" imgH="241195" progId="Equation.3">
                    <p:embed/>
                  </p:oleObj>
                </mc:Choice>
                <mc:Fallback>
                  <p:oleObj r:id="rId3" imgW="761669" imgH="241195" progId="Equation.3">
                    <p:embed/>
                    <p:pic>
                      <p:nvPicPr>
                        <p:cNvPr id="0" name="Object 1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776" y="2112"/>
                          <a:ext cx="1008" cy="3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0479" name="Group 15">
            <a:extLst>
              <a:ext uri="{FF2B5EF4-FFF2-40B4-BE49-F238E27FC236}">
                <a16:creationId xmlns:a16="http://schemas.microsoft.com/office/drawing/2014/main" id="{540F2879-0168-4ED9-B0CA-7FF04BC871B0}"/>
              </a:ext>
            </a:extLst>
          </p:cNvPr>
          <p:cNvGrpSpPr>
            <a:grpSpLocks/>
          </p:cNvGrpSpPr>
          <p:nvPr/>
        </p:nvGrpSpPr>
        <p:grpSpPr bwMode="auto">
          <a:xfrm>
            <a:off x="1143000" y="5599113"/>
            <a:ext cx="7239000" cy="854075"/>
            <a:chOff x="432" y="2736"/>
            <a:chExt cx="4560" cy="538"/>
          </a:xfrm>
        </p:grpSpPr>
        <p:sp>
          <p:nvSpPr>
            <p:cNvPr id="49161" name="Text Box 16">
              <a:extLst>
                <a:ext uri="{FF2B5EF4-FFF2-40B4-BE49-F238E27FC236}">
                  <a16:creationId xmlns:a16="http://schemas.microsoft.com/office/drawing/2014/main" id="{9687C453-FB16-4E0D-A8EA-68F306F4437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2" y="2736"/>
              <a:ext cx="4560" cy="5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>
                  <a:latin typeface="Times New Roman" panose="02020603050405020304" pitchFamily="18" charset="0"/>
                </a:rPr>
                <a:t>全波整流：</a:t>
              </a:r>
              <a:r>
                <a:rPr kumimoji="1" lang="en-US" altLang="zh-CN" i="1">
                  <a:latin typeface="Times New Roman" panose="02020603050405020304" pitchFamily="18" charset="0"/>
                </a:rPr>
                <a:t>v</a:t>
              </a:r>
              <a:r>
                <a:rPr kumimoji="1" lang="en-US" altLang="zh-CN" i="1" baseline="-30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i="1">
                  <a:latin typeface="Times New Roman" panose="02020603050405020304" pitchFamily="18" charset="0"/>
                </a:rPr>
                <a:t> </a:t>
              </a:r>
              <a:r>
                <a:rPr kumimoji="1" lang="en-US" altLang="zh-CN">
                  <a:latin typeface="宋体" panose="02010600030101010101" pitchFamily="2" charset="-122"/>
                  <a:sym typeface="Symbol" panose="05050102010706020507" pitchFamily="18" charset="2"/>
                </a:rPr>
                <a:t></a:t>
              </a:r>
              <a:r>
                <a:rPr kumimoji="1" lang="en-US" altLang="zh-CN">
                  <a:latin typeface="宋体" panose="02010600030101010101" pitchFamily="2" charset="-122"/>
                </a:rPr>
                <a:t>0</a:t>
              </a:r>
              <a:r>
                <a:rPr kumimoji="1" lang="zh-CN" altLang="en-US">
                  <a:latin typeface="宋体" panose="02010600030101010101" pitchFamily="2" charset="-122"/>
                </a:rPr>
                <a:t>时，</a:t>
              </a:r>
              <a:r>
                <a:rPr kumimoji="1" lang="en-US" altLang="zh-CN">
                  <a:latin typeface="宋体" panose="02010600030101010101" pitchFamily="2" charset="-122"/>
                </a:rPr>
                <a:t>D</a:t>
              </a:r>
              <a:r>
                <a:rPr kumimoji="1" lang="en-US" altLang="zh-CN" baseline="-30000">
                  <a:latin typeface="Tahoma" panose="020B0604030504040204" pitchFamily="34" charset="0"/>
                </a:rPr>
                <a:t>1</a:t>
              </a:r>
              <a:r>
                <a:rPr kumimoji="1" lang="zh-CN" altLang="en-US">
                  <a:latin typeface="宋体" panose="02010600030101010101" pitchFamily="2" charset="-122"/>
                </a:rPr>
                <a:t>、</a:t>
              </a:r>
              <a:r>
                <a:rPr kumimoji="1" lang="en-US" altLang="zh-CN">
                  <a:latin typeface="宋体" panose="02010600030101010101" pitchFamily="2" charset="-122"/>
                </a:rPr>
                <a:t>D</a:t>
              </a:r>
              <a:r>
                <a:rPr kumimoji="1" lang="en-US" altLang="zh-CN" baseline="-30000">
                  <a:latin typeface="Tahoma" panose="020B0604030504040204" pitchFamily="34" charset="0"/>
                </a:rPr>
                <a:t>3</a:t>
              </a:r>
              <a:r>
                <a:rPr kumimoji="1" lang="zh-CN" altLang="en-US">
                  <a:latin typeface="宋体" panose="02010600030101010101" pitchFamily="2" charset="-122"/>
                </a:rPr>
                <a:t>通，</a:t>
              </a:r>
              <a:r>
                <a:rPr kumimoji="1" lang="en-US" altLang="zh-CN">
                  <a:latin typeface="宋体" panose="02010600030101010101" pitchFamily="2" charset="-122"/>
                </a:rPr>
                <a:t>D</a:t>
              </a:r>
              <a:r>
                <a:rPr kumimoji="1" lang="en-US" altLang="zh-CN" baseline="-30000">
                  <a:latin typeface="Tahoma" panose="020B0604030504040204" pitchFamily="34" charset="0"/>
                </a:rPr>
                <a:t>2</a:t>
              </a:r>
              <a:r>
                <a:rPr kumimoji="1" lang="zh-CN" altLang="en-US">
                  <a:latin typeface="宋体" panose="02010600030101010101" pitchFamily="2" charset="-122"/>
                </a:rPr>
                <a:t>、</a:t>
              </a:r>
              <a:r>
                <a:rPr kumimoji="1" lang="en-US" altLang="zh-CN">
                  <a:latin typeface="宋体" panose="02010600030101010101" pitchFamily="2" charset="-122"/>
                </a:rPr>
                <a:t>D</a:t>
              </a:r>
              <a:r>
                <a:rPr kumimoji="1" lang="en-US" altLang="zh-CN" baseline="-30000">
                  <a:latin typeface="Tahoma" panose="020B0604030504040204" pitchFamily="34" charset="0"/>
                </a:rPr>
                <a:t>4</a:t>
              </a:r>
              <a:r>
                <a:rPr kumimoji="1" lang="zh-CN" altLang="en-US">
                  <a:latin typeface="宋体" panose="02010600030101010101" pitchFamily="2" charset="-122"/>
                </a:rPr>
                <a:t>止，</a:t>
              </a:r>
              <a:endParaRPr kumimoji="1" lang="zh-CN" altLang="en-US">
                <a:latin typeface="Tahoma" panose="020B0604030504040204" pitchFamily="34" charset="0"/>
              </a:endParaRPr>
            </a:p>
            <a:p>
              <a:pPr eaLnBrk="1" hangingPunct="1">
                <a:spcBef>
                  <a:spcPct val="50000"/>
                </a:spcBef>
              </a:pPr>
              <a:r>
                <a:rPr kumimoji="1" lang="zh-CN" altLang="en-US">
                  <a:latin typeface="宋体" panose="02010600030101010101" pitchFamily="2" charset="-122"/>
                </a:rPr>
                <a:t>          </a:t>
              </a:r>
              <a:r>
                <a:rPr kumimoji="1" lang="en-US" altLang="zh-CN" i="1">
                  <a:latin typeface="Times New Roman" panose="02020603050405020304" pitchFamily="18" charset="0"/>
                </a:rPr>
                <a:t>v</a:t>
              </a:r>
              <a:r>
                <a:rPr kumimoji="1" lang="en-US" altLang="zh-CN" i="1" baseline="-30000">
                  <a:latin typeface="Times New Roman" panose="02020603050405020304" pitchFamily="18" charset="0"/>
                </a:rPr>
                <a:t>2</a:t>
              </a:r>
              <a:r>
                <a:rPr kumimoji="1" lang="en-US" altLang="zh-CN" i="1">
                  <a:latin typeface="Times New Roman" panose="02020603050405020304" pitchFamily="18" charset="0"/>
                </a:rPr>
                <a:t> </a:t>
              </a:r>
              <a:r>
                <a:rPr kumimoji="1" lang="en-US" altLang="zh-CN">
                  <a:latin typeface="宋体" panose="02010600030101010101" pitchFamily="2" charset="-122"/>
                  <a:sym typeface="Symbol" panose="05050102010706020507" pitchFamily="18" charset="2"/>
                </a:rPr>
                <a:t></a:t>
              </a:r>
              <a:r>
                <a:rPr kumimoji="1" lang="en-US" altLang="zh-CN">
                  <a:latin typeface="宋体" panose="02010600030101010101" pitchFamily="2" charset="-122"/>
                </a:rPr>
                <a:t>0</a:t>
              </a:r>
              <a:r>
                <a:rPr kumimoji="1" lang="zh-CN" altLang="en-US">
                  <a:latin typeface="宋体" panose="02010600030101010101" pitchFamily="2" charset="-122"/>
                </a:rPr>
                <a:t>时，</a:t>
              </a:r>
              <a:r>
                <a:rPr kumimoji="1" lang="en-US" altLang="zh-CN">
                  <a:latin typeface="宋体" panose="02010600030101010101" pitchFamily="2" charset="-122"/>
                </a:rPr>
                <a:t>D</a:t>
              </a:r>
              <a:r>
                <a:rPr kumimoji="1" lang="en-US" altLang="zh-CN" baseline="-30000">
                  <a:latin typeface="Tahoma" panose="020B0604030504040204" pitchFamily="34" charset="0"/>
                </a:rPr>
                <a:t>2</a:t>
              </a:r>
              <a:r>
                <a:rPr kumimoji="1" lang="zh-CN" altLang="en-US">
                  <a:latin typeface="宋体" panose="02010600030101010101" pitchFamily="2" charset="-122"/>
                </a:rPr>
                <a:t>、</a:t>
              </a:r>
              <a:r>
                <a:rPr kumimoji="1" lang="en-US" altLang="zh-CN">
                  <a:latin typeface="宋体" panose="02010600030101010101" pitchFamily="2" charset="-122"/>
                </a:rPr>
                <a:t>D</a:t>
              </a:r>
              <a:r>
                <a:rPr kumimoji="1" lang="en-US" altLang="zh-CN" baseline="-30000">
                  <a:latin typeface="Tahoma" panose="020B0604030504040204" pitchFamily="34" charset="0"/>
                </a:rPr>
                <a:t>4</a:t>
              </a:r>
              <a:r>
                <a:rPr kumimoji="1" lang="zh-CN" altLang="en-US">
                  <a:latin typeface="宋体" panose="02010600030101010101" pitchFamily="2" charset="-122"/>
                </a:rPr>
                <a:t>通，</a:t>
              </a:r>
              <a:r>
                <a:rPr kumimoji="1" lang="en-US" altLang="zh-CN">
                  <a:latin typeface="宋体" panose="02010600030101010101" pitchFamily="2" charset="-122"/>
                </a:rPr>
                <a:t>D</a:t>
              </a:r>
              <a:r>
                <a:rPr kumimoji="1" lang="en-US" altLang="zh-CN" baseline="-30000">
                  <a:latin typeface="Tahoma" panose="020B0604030504040204" pitchFamily="34" charset="0"/>
                </a:rPr>
                <a:t>1</a:t>
              </a:r>
              <a:r>
                <a:rPr kumimoji="1" lang="zh-CN" altLang="en-US">
                  <a:latin typeface="宋体" panose="02010600030101010101" pitchFamily="2" charset="-122"/>
                </a:rPr>
                <a:t>、</a:t>
              </a:r>
              <a:r>
                <a:rPr kumimoji="1" lang="en-US" altLang="zh-CN">
                  <a:latin typeface="宋体" panose="02010600030101010101" pitchFamily="2" charset="-122"/>
                </a:rPr>
                <a:t>D</a:t>
              </a:r>
              <a:r>
                <a:rPr kumimoji="1" lang="en-US" altLang="zh-CN" baseline="-30000">
                  <a:latin typeface="Tahoma" panose="020B0604030504040204" pitchFamily="34" charset="0"/>
                </a:rPr>
                <a:t>3</a:t>
              </a:r>
              <a:r>
                <a:rPr kumimoji="1" lang="zh-CN" altLang="en-US">
                  <a:latin typeface="宋体" panose="02010600030101010101" pitchFamily="2" charset="-122"/>
                </a:rPr>
                <a:t>止，</a:t>
              </a:r>
              <a:endParaRPr kumimoji="1" lang="zh-CN" altLang="en-US">
                <a:latin typeface="Tahoma" panose="020B0604030504040204" pitchFamily="34" charset="0"/>
              </a:endParaRPr>
            </a:p>
          </p:txBody>
        </p:sp>
        <p:graphicFrame>
          <p:nvGraphicFramePr>
            <p:cNvPr id="49162" name="Object 17">
              <a:extLst>
                <a:ext uri="{FF2B5EF4-FFF2-40B4-BE49-F238E27FC236}">
                  <a16:creationId xmlns:a16="http://schemas.microsoft.com/office/drawing/2014/main" id="{95584EB0-D050-421A-BC12-79C305EF67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6" y="2736"/>
            <a:ext cx="768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62" r:id="rId5" imgW="812447" imgH="241195" progId="Equation.3">
                    <p:embed/>
                  </p:oleObj>
                </mc:Choice>
                <mc:Fallback>
                  <p:oleObj r:id="rId5" imgW="812447" imgH="241195" progId="Equation.3">
                    <p:embed/>
                    <p:pic>
                      <p:nvPicPr>
                        <p:cNvPr id="0" name="Object 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2736"/>
                          <a:ext cx="768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9163" name="Object 18">
              <a:extLst>
                <a:ext uri="{FF2B5EF4-FFF2-40B4-BE49-F238E27FC236}">
                  <a16:creationId xmlns:a16="http://schemas.microsoft.com/office/drawing/2014/main" id="{2455B1F8-D64A-405F-9EE7-207A406FEC3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936" y="3024"/>
            <a:ext cx="768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363" r:id="rId7" imgW="812447" imgH="241195" progId="Equation.3">
                    <p:embed/>
                  </p:oleObj>
                </mc:Choice>
                <mc:Fallback>
                  <p:oleObj r:id="rId7" imgW="812447" imgH="241195" progId="Equation.3">
                    <p:embed/>
                    <p:pic>
                      <p:nvPicPr>
                        <p:cNvPr id="0" name="Object 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6" y="3024"/>
                          <a:ext cx="768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0484" name="Rectangle 20">
            <a:extLst>
              <a:ext uri="{FF2B5EF4-FFF2-40B4-BE49-F238E27FC236}">
                <a16:creationId xmlns:a16="http://schemas.microsoft.com/office/drawing/2014/main" id="{D5AEC125-492C-4D22-9B53-14946D79C98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49159" name="Object 21">
            <a:extLst>
              <a:ext uri="{FF2B5EF4-FFF2-40B4-BE49-F238E27FC236}">
                <a16:creationId xmlns:a16="http://schemas.microsoft.com/office/drawing/2014/main" id="{B55B07A9-2EA2-4693-8AD2-48FF5C4CE7AF}"/>
              </a:ext>
            </a:extLst>
          </p:cNvPr>
          <p:cNvGraphicFramePr>
            <a:graphicFrameLocks noGrp="1" noChangeAspect="1"/>
          </p:cNvGraphicFramePr>
          <p:nvPr>
            <p:ph sz="half" idx="1"/>
          </p:nvPr>
        </p:nvGraphicFramePr>
        <p:xfrm>
          <a:off x="4716463" y="1700213"/>
          <a:ext cx="3529012" cy="1530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4" name="Visio" r:id="rId9" imgW="2962900" imgH="1284061" progId="Visio.Drawing.11">
                  <p:embed/>
                </p:oleObj>
              </mc:Choice>
              <mc:Fallback>
                <p:oleObj name="Visio" r:id="rId9" imgW="2962900" imgH="1284061" progId="Visio.Drawing.11">
                  <p:embed/>
                  <p:pic>
                    <p:nvPicPr>
                      <p:cNvPr id="0" name="Object 2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6509"/>
                      <a:stretch>
                        <a:fillRect/>
                      </a:stretch>
                    </p:blipFill>
                    <p:spPr bwMode="auto">
                      <a:xfrm>
                        <a:off x="4716463" y="1700213"/>
                        <a:ext cx="3529012" cy="1530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160" name="Object 23">
            <a:extLst>
              <a:ext uri="{FF2B5EF4-FFF2-40B4-BE49-F238E27FC236}">
                <a16:creationId xmlns:a16="http://schemas.microsoft.com/office/drawing/2014/main" id="{25C44FCD-B242-411B-89FB-3EA47FA285DA}"/>
              </a:ext>
            </a:extLst>
          </p:cNvPr>
          <p:cNvGraphicFramePr>
            <a:graphicFrameLocks noGrp="1" noChangeAspect="1"/>
          </p:cNvGraphicFramePr>
          <p:nvPr>
            <p:ph sz="half" idx="2"/>
          </p:nvPr>
        </p:nvGraphicFramePr>
        <p:xfrm>
          <a:off x="395288" y="1916113"/>
          <a:ext cx="4032250" cy="1203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365" name="Visio" r:id="rId11" imgW="2872923" imgH="857585" progId="Visio.Drawing.11">
                  <p:embed/>
                </p:oleObj>
              </mc:Choice>
              <mc:Fallback>
                <p:oleObj name="Visio" r:id="rId11" imgW="2872923" imgH="857585" progId="Visio.Drawing.11">
                  <p:embed/>
                  <p:pic>
                    <p:nvPicPr>
                      <p:cNvPr id="0" name="Object 2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5288" y="1916113"/>
                        <a:ext cx="4032250" cy="1203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90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90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ext Box 3">
            <a:extLst>
              <a:ext uri="{FF2B5EF4-FFF2-40B4-BE49-F238E27FC236}">
                <a16:creationId xmlns:a16="http://schemas.microsoft.com/office/drawing/2014/main" id="{5590EAA5-2C55-4D34-8110-76A48A0EC7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00138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5.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整流滤波电路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b="1">
                <a:solidFill>
                  <a:srgbClr val="3333CC"/>
                </a:solidFill>
                <a:latin typeface="Times New Roman" panose="02020603050405020304" pitchFamily="18" charset="0"/>
              </a:rPr>
              <a:t>电容整流滤波电路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50179" name="Text Box 12">
            <a:extLst>
              <a:ext uri="{FF2B5EF4-FFF2-40B4-BE49-F238E27FC236}">
                <a16:creationId xmlns:a16="http://schemas.microsoft.com/office/drawing/2014/main" id="{01D3BDAB-CEAF-420E-ABDE-F957AE866D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828800"/>
            <a:ext cx="3810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latin typeface="宋体" panose="02010600030101010101" pitchFamily="2" charset="-122"/>
              </a:rPr>
              <a:t>单相桥式整流滤波电路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50180" name="Rectangle 15">
            <a:extLst>
              <a:ext uri="{FF2B5EF4-FFF2-40B4-BE49-F238E27FC236}">
                <a16:creationId xmlns:a16="http://schemas.microsoft.com/office/drawing/2014/main" id="{DCD77236-51C3-46E9-B6CF-FF3C1646D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368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0181" name="Object 14">
            <a:extLst>
              <a:ext uri="{FF2B5EF4-FFF2-40B4-BE49-F238E27FC236}">
                <a16:creationId xmlns:a16="http://schemas.microsoft.com/office/drawing/2014/main" id="{FCC01668-F414-429A-A890-B324BCA4B41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375" y="2205038"/>
          <a:ext cx="4537075" cy="2133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63" name="Visio" r:id="rId4" imgW="2858412" imgH="1511360" progId="Visio.Drawing.11">
                  <p:embed/>
                </p:oleObj>
              </mc:Choice>
              <mc:Fallback>
                <p:oleObj name="Visio" r:id="rId4" imgW="2858412" imgH="1511360" progId="Visio.Drawing.11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6509" b="4289"/>
                      <a:stretch>
                        <a:fillRect/>
                      </a:stretch>
                    </p:blipFill>
                    <p:spPr bwMode="auto">
                      <a:xfrm>
                        <a:off x="3635375" y="2205038"/>
                        <a:ext cx="4537075" cy="2133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182" name="Rectangle 17">
            <a:extLst>
              <a:ext uri="{FF2B5EF4-FFF2-40B4-BE49-F238E27FC236}">
                <a16:creationId xmlns:a16="http://schemas.microsoft.com/office/drawing/2014/main" id="{3695BCA3-5E6E-430C-B9C6-AE10F699B4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670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91504" name="Object 16">
            <a:extLst>
              <a:ext uri="{FF2B5EF4-FFF2-40B4-BE49-F238E27FC236}">
                <a16:creationId xmlns:a16="http://schemas.microsoft.com/office/drawing/2014/main" id="{3FEED0F3-4574-4065-8597-5122405664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79613" y="4437063"/>
          <a:ext cx="4751387" cy="2046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264" name="Visio" r:id="rId6" imgW="6022833" imgH="2807558" progId="Visio.Drawing.11">
                  <p:embed/>
                </p:oleObj>
              </mc:Choice>
              <mc:Fallback>
                <p:oleObj name="Visio" r:id="rId6" imgW="6022833" imgH="2807558" progId="Visio.Drawing.11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34" t="3532" r="11392" b="6798"/>
                      <a:stretch>
                        <a:fillRect/>
                      </a:stretch>
                    </p:blipFill>
                    <p:spPr bwMode="auto">
                      <a:xfrm>
                        <a:off x="1979613" y="4437063"/>
                        <a:ext cx="4751387" cy="2046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1507" name="Rectangle 19">
            <a:extLst>
              <a:ext uri="{FF2B5EF4-FFF2-40B4-BE49-F238E27FC236}">
                <a16:creationId xmlns:a16="http://schemas.microsoft.com/office/drawing/2014/main" id="{46D355AC-E8A4-4C28-89D8-6370BEF0973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15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15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1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ext Box 3">
            <a:extLst>
              <a:ext uri="{FF2B5EF4-FFF2-40B4-BE49-F238E27FC236}">
                <a16:creationId xmlns:a16="http://schemas.microsoft.com/office/drawing/2014/main" id="{B9D1899D-B82B-403A-9601-CAE24F2358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5.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整流滤波电路</a:t>
            </a:r>
            <a:r>
              <a:rPr kumimoji="1" lang="en-US" altLang="zh-CN" b="1">
                <a:solidFill>
                  <a:srgbClr val="3333CC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b="1">
                <a:solidFill>
                  <a:srgbClr val="3333CC"/>
                </a:solidFill>
                <a:latin typeface="Times New Roman" panose="02020603050405020304" pitchFamily="18" charset="0"/>
              </a:rPr>
              <a:t>电容整流滤波电路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92518" name="Rectangle 6">
            <a:extLst>
              <a:ext uri="{FF2B5EF4-FFF2-40B4-BE49-F238E27FC236}">
                <a16:creationId xmlns:a16="http://schemas.microsoft.com/office/drawing/2014/main" id="{31E20987-23A8-430A-BCB6-3FF63B54A5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88950" y="3789363"/>
            <a:ext cx="8115300" cy="1727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讨论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  ①加了电容滤波后，输出电压直流成分提高了（输出电压的平均值增加）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  ②加了电容滤波后，输出电压的脉动成分减小。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  ③电容放电的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</a:t>
            </a:r>
            <a:r>
              <a:rPr lang="en-US" altLang="zh-CN" sz="2000" baseline="-30000">
                <a:latin typeface="宋体" panose="02010600030101010101" pitchFamily="2" charset="-122"/>
                <a:ea typeface="宋体" panose="02010600030101010101" pitchFamily="2" charset="-122"/>
              </a:rPr>
              <a:t>d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=R</a:t>
            </a:r>
            <a:r>
              <a:rPr lang="en-US" altLang="zh-CN" sz="2000" baseline="-30000">
                <a:latin typeface="宋体" panose="02010600030101010101" pitchFamily="2" charset="-122"/>
                <a:ea typeface="宋体" panose="02010600030101010101" pitchFamily="2" charset="-122"/>
              </a:rPr>
              <a:t>L</a:t>
            </a:r>
            <a:r>
              <a:rPr lang="en-US" altLang="zh-CN" sz="2000">
                <a:latin typeface="宋体" panose="02010600030101010101" pitchFamily="2" charset="-122"/>
                <a:ea typeface="宋体" panose="02010600030101010101" pitchFamily="2" charset="-122"/>
              </a:rPr>
              <a:t>C↑→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放电过程↑→则输出电压↑，同时脉动成分↓，滤波效果↑。</a:t>
            </a:r>
          </a:p>
        </p:txBody>
      </p:sp>
      <p:grpSp>
        <p:nvGrpSpPr>
          <p:cNvPr id="192520" name="Group 8">
            <a:extLst>
              <a:ext uri="{FF2B5EF4-FFF2-40B4-BE49-F238E27FC236}">
                <a16:creationId xmlns:a16="http://schemas.microsoft.com/office/drawing/2014/main" id="{603A757C-2860-412F-8108-3B09518C70F1}"/>
              </a:ext>
            </a:extLst>
          </p:cNvPr>
          <p:cNvGrpSpPr>
            <a:grpSpLocks/>
          </p:cNvGrpSpPr>
          <p:nvPr/>
        </p:nvGrpSpPr>
        <p:grpSpPr bwMode="auto">
          <a:xfrm>
            <a:off x="1219200" y="5805488"/>
            <a:ext cx="7924800" cy="762000"/>
            <a:chOff x="576" y="3648"/>
            <a:chExt cx="4992" cy="480"/>
          </a:xfrm>
        </p:grpSpPr>
        <p:graphicFrame>
          <p:nvGraphicFramePr>
            <p:cNvPr id="51210" name="Object 9">
              <a:extLst>
                <a:ext uri="{FF2B5EF4-FFF2-40B4-BE49-F238E27FC236}">
                  <a16:creationId xmlns:a16="http://schemas.microsoft.com/office/drawing/2014/main" id="{49F896D0-8AEC-4254-B702-0EF84B597B3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56" y="3696"/>
            <a:ext cx="336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90" r:id="rId4" imgW="355446" imgH="241195" progId="Equation.3">
                    <p:embed/>
                  </p:oleObj>
                </mc:Choice>
                <mc:Fallback>
                  <p:oleObj r:id="rId4" imgW="355446" imgH="241195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56" y="3696"/>
                          <a:ext cx="336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211" name="Text Box 10">
              <a:extLst>
                <a:ext uri="{FF2B5EF4-FFF2-40B4-BE49-F238E27FC236}">
                  <a16:creationId xmlns:a16="http://schemas.microsoft.com/office/drawing/2014/main" id="{66F98457-C9D4-414A-83DD-F73A0A5804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6" y="3648"/>
              <a:ext cx="4992" cy="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kumimoji="1" lang="zh-CN" altLang="en-US">
                  <a:latin typeface="宋体" panose="02010600030101010101" pitchFamily="2" charset="-122"/>
                </a:rPr>
                <a:t>当</a:t>
              </a:r>
              <a:r>
                <a:rPr kumimoji="1" lang="en-US" altLang="zh-CN">
                  <a:latin typeface="宋体" panose="02010600030101010101" pitchFamily="2" charset="-122"/>
                </a:rPr>
                <a:t>R</a:t>
              </a:r>
              <a:r>
                <a:rPr kumimoji="1" lang="en-US" altLang="zh-CN" baseline="-30000">
                  <a:latin typeface="宋体" panose="02010600030101010101" pitchFamily="2" charset="-122"/>
                </a:rPr>
                <a:t>L</a:t>
              </a:r>
              <a:r>
                <a:rPr kumimoji="1" lang="en-US" altLang="zh-CN">
                  <a:latin typeface="宋体" panose="02010600030101010101" pitchFamily="2" charset="-122"/>
                </a:rPr>
                <a:t>C→∞</a:t>
              </a:r>
              <a:r>
                <a:rPr kumimoji="1" lang="zh-CN" altLang="en-US">
                  <a:latin typeface="宋体" panose="02010600030101010101" pitchFamily="2" charset="-122"/>
                </a:rPr>
                <a:t>，   </a:t>
              </a:r>
              <a:r>
                <a:rPr kumimoji="1" lang="en-US" altLang="zh-CN">
                  <a:latin typeface="宋体" panose="02010600030101010101" pitchFamily="2" charset="-122"/>
                </a:rPr>
                <a:t>V</a:t>
              </a:r>
              <a:r>
                <a:rPr kumimoji="1" lang="en-US" altLang="zh-CN" baseline="-30000">
                  <a:latin typeface="Tahoma" panose="020B0604030504040204" pitchFamily="34" charset="0"/>
                </a:rPr>
                <a:t>O(AV)  </a:t>
              </a:r>
              <a:r>
                <a:rPr kumimoji="1" lang="en-US" altLang="zh-CN">
                  <a:latin typeface="Tahoma" panose="020B0604030504040204" pitchFamily="34" charset="0"/>
                </a:rPr>
                <a:t>=</a:t>
              </a:r>
            </a:p>
            <a:p>
              <a:pPr eaLnBrk="1" hangingPunct="1"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anose="05000000000000000000" pitchFamily="2" charset="2"/>
                <a:buNone/>
              </a:pPr>
              <a:r>
                <a:rPr kumimoji="1" lang="en-US" altLang="zh-CN">
                  <a:latin typeface="宋体" panose="02010600030101010101" pitchFamily="2" charset="-122"/>
                </a:rPr>
                <a:t>   ∴</a:t>
              </a:r>
              <a:r>
                <a:rPr kumimoji="1" lang="zh-CN" altLang="en-US">
                  <a:latin typeface="宋体" panose="02010600030101010101" pitchFamily="2" charset="-122"/>
                </a:rPr>
                <a:t>应选择</a:t>
              </a:r>
              <a:r>
                <a:rPr kumimoji="1" lang="en-US" altLang="zh-CN">
                  <a:latin typeface="宋体" panose="02010600030101010101" pitchFamily="2" charset="-122"/>
                </a:rPr>
                <a:t>C</a:t>
              </a:r>
              <a:r>
                <a:rPr kumimoji="1" lang="zh-CN" altLang="en-US">
                  <a:latin typeface="宋体" panose="02010600030101010101" pitchFamily="2" charset="-122"/>
                </a:rPr>
                <a:t>大，</a:t>
              </a:r>
              <a:r>
                <a:rPr kumimoji="1" lang="en-US" altLang="zh-CN">
                  <a:latin typeface="宋体" panose="02010600030101010101" pitchFamily="2" charset="-122"/>
                </a:rPr>
                <a:t>R</a:t>
              </a:r>
              <a:r>
                <a:rPr kumimoji="1" lang="en-US" altLang="zh-CN" baseline="-30000">
                  <a:latin typeface="宋体" panose="02010600030101010101" pitchFamily="2" charset="-122"/>
                </a:rPr>
                <a:t>L</a:t>
              </a:r>
              <a:r>
                <a:rPr kumimoji="1" lang="zh-CN" altLang="en-US">
                  <a:latin typeface="宋体" panose="02010600030101010101" pitchFamily="2" charset="-122"/>
                </a:rPr>
                <a:t>大。</a:t>
              </a:r>
              <a:endParaRPr kumimoji="1" lang="zh-CN" altLang="en-US" sz="2400">
                <a:latin typeface="Tahoma" panose="020B0604030504040204" pitchFamily="34" charset="0"/>
              </a:endParaRPr>
            </a:p>
          </p:txBody>
        </p:sp>
      </p:grpSp>
      <p:sp>
        <p:nvSpPr>
          <p:cNvPr id="51205" name="Rectangle 12">
            <a:extLst>
              <a:ext uri="{FF2B5EF4-FFF2-40B4-BE49-F238E27FC236}">
                <a16:creationId xmlns:a16="http://schemas.microsoft.com/office/drawing/2014/main" id="{900AFA82-039B-41F0-B531-556BB2A58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891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1206" name="Rectangle 29">
            <a:extLst>
              <a:ext uri="{FF2B5EF4-FFF2-40B4-BE49-F238E27FC236}">
                <a16:creationId xmlns:a16="http://schemas.microsoft.com/office/drawing/2014/main" id="{11841CBA-19A7-459B-A1D9-93A5570E7C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819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1207" name="Object 28">
            <a:extLst>
              <a:ext uri="{FF2B5EF4-FFF2-40B4-BE49-F238E27FC236}">
                <a16:creationId xmlns:a16="http://schemas.microsoft.com/office/drawing/2014/main" id="{5A81F713-B18F-49AE-911C-4C728FC0F15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413" y="1557338"/>
          <a:ext cx="4248150" cy="1871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1" name="Visio" r:id="rId6" imgW="6022848" imgH="2807574" progId="Visio.Drawing.11">
                  <p:embed/>
                </p:oleObj>
              </mc:Choice>
              <mc:Fallback>
                <p:oleObj name="Visio" r:id="rId6" imgW="6022848" imgH="2807574" progId="Visio.Drawing.11">
                  <p:embed/>
                  <p:pic>
                    <p:nvPicPr>
                      <p:cNvPr id="0" name="Object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8734" t="3532" r="11392" b="14012"/>
                      <a:stretch>
                        <a:fillRect/>
                      </a:stretch>
                    </p:blipFill>
                    <p:spPr bwMode="auto">
                      <a:xfrm>
                        <a:off x="2411413" y="1557338"/>
                        <a:ext cx="4248150" cy="1871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08" name="Rectangle 30">
            <a:extLst>
              <a:ext uri="{FF2B5EF4-FFF2-40B4-BE49-F238E27FC236}">
                <a16:creationId xmlns:a16="http://schemas.microsoft.com/office/drawing/2014/main" id="{97A976EE-05C2-4C1E-AC2E-C2891DBC6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3284538"/>
            <a:ext cx="647700" cy="3603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92544" name="Rectangle 32">
            <a:extLst>
              <a:ext uri="{FF2B5EF4-FFF2-40B4-BE49-F238E27FC236}">
                <a16:creationId xmlns:a16="http://schemas.microsoft.com/office/drawing/2014/main" id="{ECD28031-97E4-4587-B9A4-B031308CD00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925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925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1925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1925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192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518" grpId="0" build="p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ext Box 3">
            <a:extLst>
              <a:ext uri="{FF2B5EF4-FFF2-40B4-BE49-F238E27FC236}">
                <a16:creationId xmlns:a16="http://schemas.microsoft.com/office/drawing/2014/main" id="{63DFD2D9-657E-4E47-87A7-43591C937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027113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5.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整流滤波电路</a:t>
            </a:r>
            <a:r>
              <a:rPr kumimoji="1" lang="en-US" altLang="zh-CN" b="1">
                <a:solidFill>
                  <a:srgbClr val="3333CC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b="1">
                <a:solidFill>
                  <a:srgbClr val="3333CC"/>
                </a:solidFill>
                <a:latin typeface="Times New Roman" panose="02020603050405020304" pitchFamily="18" charset="0"/>
              </a:rPr>
              <a:t>电容整流滤波电路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52227" name="Rectangle 10">
            <a:extLst>
              <a:ext uri="{FF2B5EF4-FFF2-40B4-BE49-F238E27FC236}">
                <a16:creationId xmlns:a16="http://schemas.microsoft.com/office/drawing/2014/main" id="{230933FF-AEC2-4FC8-92FD-D775B349AF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79450" y="2249488"/>
            <a:ext cx="756285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buFontTx/>
              <a:buNone/>
            </a:pPr>
            <a:r>
              <a:rPr lang="zh-CN" altLang="en-US" sz="2000" b="1">
                <a:latin typeface="宋体" panose="02010600030101010101" pitchFamily="2" charset="-122"/>
                <a:ea typeface="宋体" panose="02010600030101010101" pitchFamily="2" charset="-122"/>
              </a:rPr>
              <a:t>讨论： 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④电容滤波电路中二极管的导电时间缩短了。</a:t>
            </a:r>
            <a:r>
              <a:rPr lang="zh-CN" altLang="en-US" sz="1000"/>
              <a:t> </a:t>
            </a:r>
          </a:p>
        </p:txBody>
      </p:sp>
      <p:sp>
        <p:nvSpPr>
          <p:cNvPr id="52228" name="Text Box 12">
            <a:extLst>
              <a:ext uri="{FF2B5EF4-FFF2-40B4-BE49-F238E27FC236}">
                <a16:creationId xmlns:a16="http://schemas.microsoft.com/office/drawing/2014/main" id="{03CFF5FA-6AC0-4AFC-9DCA-20AE401108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3573463"/>
            <a:ext cx="3505200" cy="2378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Times New Roman" panose="02020603050405020304" pitchFamily="18" charset="0"/>
              </a:rPr>
              <a:t>导电角</a:t>
            </a:r>
            <a:r>
              <a:rPr kumimoji="1" lang="en-US" altLang="zh-CN">
                <a:latin typeface="Tahoma" panose="020B0604030504040204" pitchFamily="34" charset="0"/>
              </a:rPr>
              <a:t>&lt;180</a:t>
            </a:r>
            <a:r>
              <a:rPr kumimoji="1" lang="en-US" altLang="zh-CN">
                <a:latin typeface="Times New Roman" panose="02020603050405020304" pitchFamily="18" charset="0"/>
              </a:rPr>
              <a:t>°</a:t>
            </a:r>
            <a:r>
              <a:rPr kumimoji="1" lang="zh-CN" altLang="en-US">
                <a:latin typeface="Times New Roman" panose="02020603050405020304" pitchFamily="18" charset="0"/>
              </a:rPr>
              <a:t>，且</a:t>
            </a:r>
            <a:r>
              <a:rPr kumimoji="1" lang="en-US" altLang="zh-CN">
                <a:latin typeface="宋体" panose="02010600030101010101" pitchFamily="2" charset="-122"/>
              </a:rPr>
              <a:t>τ</a:t>
            </a:r>
            <a:r>
              <a:rPr kumimoji="1" lang="en-US" altLang="zh-CN" baseline="-30000">
                <a:latin typeface="Tahoma" panose="020B0604030504040204" pitchFamily="34" charset="0"/>
              </a:rPr>
              <a:t>d</a:t>
            </a:r>
            <a:r>
              <a:rPr kumimoji="1" lang="en-US" altLang="zh-CN">
                <a:latin typeface="Times New Roman" panose="02020603050405020304" pitchFamily="18" charset="0"/>
              </a:rPr>
              <a:t>↑</a:t>
            </a:r>
            <a:r>
              <a:rPr kumimoji="1" lang="en-US" altLang="zh-CN">
                <a:latin typeface="Tahoma" panose="020B0604030504040204" pitchFamily="34" charset="0"/>
              </a:rPr>
              <a:t>, </a:t>
            </a:r>
            <a:r>
              <a:rPr kumimoji="1" lang="zh-CN" altLang="en-US">
                <a:latin typeface="Times New Roman" panose="02020603050405020304" pitchFamily="18" charset="0"/>
              </a:rPr>
              <a:t>导电角↓。因此，整流管在短暂的导电时间内流过一个很大的冲击电流，对管子的寿命不利。所以必须选择较大容量的整流二极管。</a:t>
            </a:r>
            <a:endParaRPr kumimoji="1" lang="zh-CN" altLang="en-US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endParaRPr kumimoji="1" lang="en-US" altLang="zh-CN">
              <a:latin typeface="Tahoma" panose="020B0604030504040204" pitchFamily="34" charset="0"/>
            </a:endParaRPr>
          </a:p>
        </p:txBody>
      </p:sp>
      <p:graphicFrame>
        <p:nvGraphicFramePr>
          <p:cNvPr id="52229" name="Object 13">
            <a:extLst>
              <a:ext uri="{FF2B5EF4-FFF2-40B4-BE49-F238E27FC236}">
                <a16:creationId xmlns:a16="http://schemas.microsoft.com/office/drawing/2014/main" id="{570C2D27-927F-494B-AFE8-EA1F00B8749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2852738"/>
          <a:ext cx="3960812" cy="2736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0" name="Visio" r:id="rId3" imgW="7160849" imgH="4542983" progId="Visio.Drawing.11">
                  <p:embed/>
                </p:oleObj>
              </mc:Choice>
              <mc:Fallback>
                <p:oleObj name="Visio" r:id="rId3" imgW="7160849" imgH="4542983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2952" t="3143" r="10336" b="1180"/>
                      <a:stretch>
                        <a:fillRect/>
                      </a:stretch>
                    </p:blipFill>
                    <p:spPr bwMode="auto">
                      <a:xfrm>
                        <a:off x="468313" y="2852738"/>
                        <a:ext cx="3960812" cy="2736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3552" name="Rectangle 16">
            <a:extLst>
              <a:ext uri="{FF2B5EF4-FFF2-40B4-BE49-F238E27FC236}">
                <a16:creationId xmlns:a16="http://schemas.microsoft.com/office/drawing/2014/main" id="{E32E03B5-616A-45D7-B2D6-2C2802E221E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6">
            <a:extLst>
              <a:ext uri="{FF2B5EF4-FFF2-40B4-BE49-F238E27FC236}">
                <a16:creationId xmlns:a16="http://schemas.microsoft.com/office/drawing/2014/main" id="{69BF75F6-92A7-4A14-BDA0-9DEB68CF30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1447800"/>
            <a:ext cx="3124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solidFill>
                  <a:srgbClr val="FF0000"/>
                </a:solidFill>
                <a:latin typeface="宋体" panose="02010600030101010101" pitchFamily="2" charset="-122"/>
              </a:rPr>
              <a:t>外加反向电压</a:t>
            </a:r>
            <a:r>
              <a:rPr kumimoji="1" lang="zh-CN" altLang="en-US" sz="2400">
                <a:latin typeface="Times New Roman" panose="02020603050405020304" pitchFamily="18" charset="0"/>
              </a:rPr>
              <a:t> </a:t>
            </a:r>
          </a:p>
        </p:txBody>
      </p:sp>
      <p:sp>
        <p:nvSpPr>
          <p:cNvPr id="153610" name="Text Box 10">
            <a:extLst>
              <a:ext uri="{FF2B5EF4-FFF2-40B4-BE49-F238E27FC236}">
                <a16:creationId xmlns:a16="http://schemas.microsoft.com/office/drawing/2014/main" id="{3BE09231-32DA-4B29-9137-D141D675F9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29200" y="2286000"/>
            <a:ext cx="3886200" cy="1616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kumimoji="1" lang="zh-CN" altLang="en-US">
                <a:latin typeface="宋体" panose="02010600030101010101" pitchFamily="2" charset="-122"/>
              </a:rPr>
              <a:t>阻挡层内的总电场增强，空间电荷总量增加；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kumimoji="1"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空间电荷区变宽；</a:t>
            </a:r>
            <a:r>
              <a:rPr kumimoji="1" lang="zh-CN" altLang="en-US">
                <a:latin typeface="宋体" panose="02010600030101010101" pitchFamily="2" charset="-122"/>
              </a:rPr>
              <a:t> </a:t>
            </a:r>
          </a:p>
          <a:p>
            <a:pPr algn="just" eaLnBrk="1" hangingPunct="1">
              <a:spcBef>
                <a:spcPct val="50000"/>
              </a:spcBef>
              <a:buFontTx/>
              <a:buChar char="•"/>
            </a:pPr>
            <a:r>
              <a:rPr kumimoji="1" lang="zh-CN" altLang="en-US">
                <a:latin typeface="宋体" panose="02010600030101010101" pitchFamily="2" charset="-122"/>
                <a:cs typeface="Times New Roman" panose="02020603050405020304" pitchFamily="18" charset="0"/>
              </a:rPr>
              <a:t>势垒区的电位差增大。</a:t>
            </a:r>
            <a:r>
              <a:rPr kumimoji="1" lang="zh-CN" altLang="en-US">
                <a:latin typeface="宋体" panose="02010600030101010101" pitchFamily="2" charset="-122"/>
              </a:rPr>
              <a:t> </a:t>
            </a:r>
            <a:endParaRPr kumimoji="1" lang="zh-CN" altLang="en-US">
              <a:latin typeface="Times New Roman" panose="02020603050405020304" pitchFamily="18" charset="0"/>
            </a:endParaRPr>
          </a:p>
        </p:txBody>
      </p:sp>
      <p:grpSp>
        <p:nvGrpSpPr>
          <p:cNvPr id="153616" name="Group 16">
            <a:extLst>
              <a:ext uri="{FF2B5EF4-FFF2-40B4-BE49-F238E27FC236}">
                <a16:creationId xmlns:a16="http://schemas.microsoft.com/office/drawing/2014/main" id="{CAC6C670-AC6D-4079-9451-635F795C2977}"/>
              </a:ext>
            </a:extLst>
          </p:cNvPr>
          <p:cNvGrpSpPr>
            <a:grpSpLocks/>
          </p:cNvGrpSpPr>
          <p:nvPr/>
        </p:nvGrpSpPr>
        <p:grpSpPr bwMode="auto">
          <a:xfrm>
            <a:off x="990600" y="5302250"/>
            <a:ext cx="7162800" cy="990600"/>
            <a:chOff x="672" y="3264"/>
            <a:chExt cx="4512" cy="624"/>
          </a:xfrm>
        </p:grpSpPr>
        <p:sp>
          <p:nvSpPr>
            <p:cNvPr id="7178" name="AutoShape 14">
              <a:extLst>
                <a:ext uri="{FF2B5EF4-FFF2-40B4-BE49-F238E27FC236}">
                  <a16:creationId xmlns:a16="http://schemas.microsoft.com/office/drawing/2014/main" id="{62D9F4AF-6005-426A-9DDD-E4C8A379AA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" y="3264"/>
              <a:ext cx="4512" cy="624"/>
            </a:xfrm>
            <a:prstGeom prst="horizontalScroll">
              <a:avLst>
                <a:gd name="adj" fmla="val 12500"/>
              </a:avLst>
            </a:prstGeom>
            <a:solidFill>
              <a:srgbClr val="FFCC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7179" name="Text Box 15">
              <a:extLst>
                <a:ext uri="{FF2B5EF4-FFF2-40B4-BE49-F238E27FC236}">
                  <a16:creationId xmlns:a16="http://schemas.microsoft.com/office/drawing/2014/main" id="{01E0D11F-A59E-4838-84AA-1478E16061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8" y="3360"/>
              <a:ext cx="437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en-US" altLang="zh-CN" b="1">
                  <a:latin typeface="宋体" panose="02010600030101010101" pitchFamily="2" charset="-122"/>
                </a:rPr>
                <a:t>   </a:t>
              </a:r>
              <a:r>
                <a:rPr kumimoji="1" lang="zh-CN" altLang="en-US" b="1">
                  <a:latin typeface="宋体" panose="02010600030101010101" pitchFamily="2" charset="-122"/>
                </a:rPr>
                <a:t>反向偏置情况下，</a:t>
              </a:r>
              <a:r>
                <a:rPr kumimoji="1" lang="zh-CN" altLang="en-US" b="1">
                  <a:latin typeface="宋体" panose="02010600030101010101" pitchFamily="2" charset="-122"/>
                  <a:cs typeface="Times New Roman" panose="02020603050405020304" pitchFamily="18" charset="0"/>
                </a:rPr>
                <a:t>反向电流很小</a:t>
              </a:r>
              <a:r>
                <a:rPr kumimoji="1" lang="zh-CN" altLang="en-US" b="1">
                  <a:latin typeface="宋体" panose="02010600030101010101" pitchFamily="2" charset="-122"/>
                </a:rPr>
                <a:t>， </a:t>
              </a:r>
              <a:r>
                <a:rPr kumimoji="1" lang="zh-CN" altLang="en-US" b="1">
                  <a:latin typeface="宋体" panose="02010600030101010101" pitchFamily="2" charset="-122"/>
                  <a:cs typeface="Times New Roman" panose="02020603050405020304" pitchFamily="18" charset="0"/>
                </a:rPr>
                <a:t>可以认为</a:t>
              </a:r>
              <a:r>
                <a:rPr kumimoji="1" lang="en-US" altLang="zh-CN" b="1">
                  <a:latin typeface="宋体" panose="02010600030101010101" pitchFamily="2" charset="-122"/>
                </a:rPr>
                <a:t>PN</a:t>
              </a:r>
              <a:r>
                <a:rPr kumimoji="1" lang="zh-CN" altLang="en-US" b="1">
                  <a:latin typeface="宋体" panose="02010600030101010101" pitchFamily="2" charset="-122"/>
                </a:rPr>
                <a:t>结</a:t>
              </a:r>
              <a:r>
                <a:rPr kumimoji="1" lang="zh-CN" altLang="en-US" b="1">
                  <a:latin typeface="宋体" panose="02010600030101010101" pitchFamily="2" charset="-122"/>
                  <a:cs typeface="Times New Roman" panose="02020603050405020304" pitchFamily="18" charset="0"/>
                </a:rPr>
                <a:t>基本上不导电，表现为一个很大的电阻。</a:t>
              </a:r>
              <a:r>
                <a:rPr kumimoji="1" lang="zh-CN" altLang="en-US" b="1">
                  <a:latin typeface="宋体" panose="02010600030101010101" pitchFamily="2" charset="-122"/>
                </a:rPr>
                <a:t> </a:t>
              </a:r>
            </a:p>
          </p:txBody>
        </p:sp>
      </p:grpSp>
      <p:sp>
        <p:nvSpPr>
          <p:cNvPr id="7173" name="Rectangle 18">
            <a:extLst>
              <a:ext uri="{FF2B5EF4-FFF2-40B4-BE49-F238E27FC236}">
                <a16:creationId xmlns:a16="http://schemas.microsoft.com/office/drawing/2014/main" id="{760600B0-7C60-469D-9DC6-A57D88C800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378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53617" name="Object 17">
            <a:extLst>
              <a:ext uri="{FF2B5EF4-FFF2-40B4-BE49-F238E27FC236}">
                <a16:creationId xmlns:a16="http://schemas.microsoft.com/office/drawing/2014/main" id="{72C24D6A-ACBC-41C5-93A3-368EB2E033F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331913" y="2062163"/>
          <a:ext cx="2879725" cy="287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9" name="Visio" r:id="rId3" imgW="2517404" imgH="2614452" progId="Visio.Drawing.11">
                  <p:embed/>
                </p:oleObj>
              </mc:Choice>
              <mc:Fallback>
                <p:oleObj name="Visio" r:id="rId3" imgW="2517404" imgH="2614452" progId="Visio.Drawing.11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3833"/>
                      <a:stretch>
                        <a:fillRect/>
                      </a:stretch>
                    </p:blipFill>
                    <p:spPr bwMode="auto">
                      <a:xfrm>
                        <a:off x="1331913" y="2062163"/>
                        <a:ext cx="2879725" cy="287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20" name="Rectangle 20">
            <a:extLst>
              <a:ext uri="{FF2B5EF4-FFF2-40B4-BE49-F238E27FC236}">
                <a16:creationId xmlns:a16="http://schemas.microsoft.com/office/drawing/2014/main" id="{3CF284AA-BEF0-439A-A69C-2CE94A2B6F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88913"/>
            <a:ext cx="79248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2.1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PN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结的形成及特性</a:t>
            </a:r>
          </a:p>
        </p:txBody>
      </p:sp>
      <p:sp>
        <p:nvSpPr>
          <p:cNvPr id="7176" name="Text Box 21">
            <a:extLst>
              <a:ext uri="{FF2B5EF4-FFF2-40B4-BE49-F238E27FC236}">
                <a16:creationId xmlns:a16="http://schemas.microsoft.com/office/drawing/2014/main" id="{78FB6823-E3E7-49EA-8C4E-3B1E69558C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2.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结的单向导电性</a:t>
            </a:r>
            <a:r>
              <a:rPr kumimoji="1" lang="zh-CN" altLang="en-US" sz="2400" b="1">
                <a:latin typeface="宋体" panose="02010600030101010101" pitchFamily="2" charset="-122"/>
              </a:rPr>
              <a:t> </a:t>
            </a:r>
          </a:p>
        </p:txBody>
      </p:sp>
      <p:sp>
        <p:nvSpPr>
          <p:cNvPr id="11" name="Text Box 6">
            <a:extLst>
              <a:ext uri="{FF2B5EF4-FFF2-40B4-BE49-F238E27FC236}">
                <a16:creationId xmlns:a16="http://schemas.microsoft.com/office/drawing/2014/main" id="{2326C2AD-D7F2-4359-85E3-3236AAE45F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03762" y="4089400"/>
            <a:ext cx="3972693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dirty="0">
                <a:latin typeface="Times New Roman" panose="02020603050405020304" pitchFamily="18" charset="0"/>
              </a:rPr>
              <a:t>少子的漂移被加强，漂移电流主导，但是少子浓度低，反向电流很小且几乎恒定，反向饱和电流</a:t>
            </a:r>
            <a:r>
              <a:rPr kumimoji="1" lang="en-US" altLang="zh-CN" dirty="0">
                <a:latin typeface="Times New Roman" panose="02020603050405020304" pitchFamily="18" charset="0"/>
              </a:rPr>
              <a:t>Is</a:t>
            </a:r>
            <a:endParaRPr kumimoji="1" lang="zh-CN" altLang="en-US" dirty="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6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53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" dur="500"/>
                                        <p:tgtEl>
                                          <p:spTgt spid="153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36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36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10" grpId="0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ext Box 3">
            <a:extLst>
              <a:ext uri="{FF2B5EF4-FFF2-40B4-BE49-F238E27FC236}">
                <a16:creationId xmlns:a16="http://schemas.microsoft.com/office/drawing/2014/main" id="{9E724125-0E76-41C5-9CBB-7D2A2FB60D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00138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5.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整流滤波电路</a:t>
            </a:r>
            <a:r>
              <a:rPr kumimoji="1" lang="en-US" altLang="zh-CN" b="1">
                <a:solidFill>
                  <a:srgbClr val="3333CC"/>
                </a:solidFill>
                <a:latin typeface="Times New Roman" panose="02020603050405020304" pitchFamily="18" charset="0"/>
              </a:rPr>
              <a:t>——</a:t>
            </a:r>
            <a:r>
              <a:rPr kumimoji="1" lang="zh-CN" altLang="en-US" b="1">
                <a:solidFill>
                  <a:srgbClr val="3333CC"/>
                </a:solidFill>
                <a:latin typeface="Times New Roman" panose="02020603050405020304" pitchFamily="18" charset="0"/>
              </a:rPr>
              <a:t>电感整流滤波电路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53251" name="Rectangle 10">
            <a:extLst>
              <a:ext uri="{FF2B5EF4-FFF2-40B4-BE49-F238E27FC236}">
                <a16:creationId xmlns:a16="http://schemas.microsoft.com/office/drawing/2014/main" id="{1B083C18-F49E-46C1-9F5C-0B72B6DD6B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733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3252" name="Object 9">
            <a:extLst>
              <a:ext uri="{FF2B5EF4-FFF2-40B4-BE49-F238E27FC236}">
                <a16:creationId xmlns:a16="http://schemas.microsoft.com/office/drawing/2014/main" id="{13D425F3-58C4-4FB5-AFA1-9B3F83F1F89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411413" y="2133600"/>
          <a:ext cx="5040312" cy="212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94" name="Visio" r:id="rId3" imgW="2805623" imgH="1180429" progId="Visio.Drawing.11">
                  <p:embed/>
                </p:oleObj>
              </mc:Choice>
              <mc:Fallback>
                <p:oleObj name="Visio" r:id="rId3" imgW="2805623" imgH="1180429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1413" y="2133600"/>
                        <a:ext cx="5040312" cy="212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572" name="Rectangle 12">
            <a:extLst>
              <a:ext uri="{FF2B5EF4-FFF2-40B4-BE49-F238E27FC236}">
                <a16:creationId xmlns:a16="http://schemas.microsoft.com/office/drawing/2014/main" id="{AB2D949C-AD58-4600-B86B-D9C7FFB9613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53254" name="Rectangle 13">
            <a:extLst>
              <a:ext uri="{FF2B5EF4-FFF2-40B4-BE49-F238E27FC236}">
                <a16:creationId xmlns:a16="http://schemas.microsoft.com/office/drawing/2014/main" id="{5496D268-9167-4935-B6F0-081247C08C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93850" y="5013325"/>
            <a:ext cx="2978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适用于负载电流大的场合</a:t>
            </a:r>
          </a:p>
        </p:txBody>
      </p:sp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3">
            <a:extLst>
              <a:ext uri="{FF2B5EF4-FFF2-40B4-BE49-F238E27FC236}">
                <a16:creationId xmlns:a16="http://schemas.microsoft.com/office/drawing/2014/main" id="{5959B317-E066-414E-9111-967C371B02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00138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6.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稳压管电路</a:t>
            </a:r>
          </a:p>
        </p:txBody>
      </p:sp>
      <p:pic>
        <p:nvPicPr>
          <p:cNvPr id="195589" name="Picture 5" descr="2002-01-27_22-21-60">
            <a:extLst>
              <a:ext uri="{FF2B5EF4-FFF2-40B4-BE49-F238E27FC236}">
                <a16:creationId xmlns:a16="http://schemas.microsoft.com/office/drawing/2014/main" id="{21335B21-46E3-4C3D-9E56-4DCF681A9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676400"/>
            <a:ext cx="2978150" cy="342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5591" name="Text Box 7">
            <a:extLst>
              <a:ext uri="{FF2B5EF4-FFF2-40B4-BE49-F238E27FC236}">
                <a16:creationId xmlns:a16="http://schemas.microsoft.com/office/drawing/2014/main" id="{282EF54A-31E9-433E-8347-1AEDB2EBFD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5257800"/>
            <a:ext cx="167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33CC"/>
              </a:buClr>
              <a:buFont typeface="Wingdings" panose="05000000000000000000" pitchFamily="2" charset="2"/>
              <a:buChar char="§"/>
            </a:pPr>
            <a:r>
              <a:rPr kumimoji="1" lang="zh-CN" altLang="en-US" sz="2400" b="1">
                <a:solidFill>
                  <a:srgbClr val="5F5F5F"/>
                </a:solidFill>
                <a:latin typeface="宋体" panose="02010600030101010101" pitchFamily="2" charset="-122"/>
              </a:rPr>
              <a:t>稳压原理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95592" name="Text Box 8">
            <a:extLst>
              <a:ext uri="{FF2B5EF4-FFF2-40B4-BE49-F238E27FC236}">
                <a16:creationId xmlns:a16="http://schemas.microsoft.com/office/drawing/2014/main" id="{2B9BAD01-B47F-4B73-A56D-F6F1D40E65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257800"/>
            <a:ext cx="3048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33CC"/>
              </a:buClr>
              <a:buFont typeface="Wingdings" panose="05000000000000000000" pitchFamily="2" charset="2"/>
              <a:buChar char="§"/>
            </a:pPr>
            <a:r>
              <a:rPr kumimoji="1" lang="zh-CN" altLang="en-US" sz="2400" b="1">
                <a:solidFill>
                  <a:srgbClr val="5F5F5F"/>
                </a:solidFill>
                <a:latin typeface="宋体" panose="02010600030101010101" pitchFamily="2" charset="-122"/>
              </a:rPr>
              <a:t>限流电阻</a:t>
            </a:r>
            <a:r>
              <a:rPr kumimoji="1" lang="en-US" altLang="zh-CN" sz="2400" b="1">
                <a:solidFill>
                  <a:srgbClr val="5F5F5F"/>
                </a:solidFill>
                <a:latin typeface="宋体" panose="02010600030101010101" pitchFamily="2" charset="-122"/>
              </a:rPr>
              <a:t>R</a:t>
            </a:r>
            <a:r>
              <a:rPr kumimoji="1" lang="zh-CN" altLang="en-US" sz="2400" b="1">
                <a:solidFill>
                  <a:srgbClr val="5F5F5F"/>
                </a:solidFill>
                <a:latin typeface="宋体" panose="02010600030101010101" pitchFamily="2" charset="-122"/>
              </a:rPr>
              <a:t>的选择</a:t>
            </a:r>
            <a:r>
              <a:rPr kumimoji="1" lang="zh-CN" altLang="en-US" sz="2400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195593" name="Text Box 9">
            <a:extLst>
              <a:ext uri="{FF2B5EF4-FFF2-40B4-BE49-F238E27FC236}">
                <a16:creationId xmlns:a16="http://schemas.microsoft.com/office/drawing/2014/main" id="{493FE9AD-D6C6-492B-A2B1-7D8346F15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0" y="52578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3333CC"/>
              </a:buClr>
              <a:buFont typeface="Wingdings" panose="05000000000000000000" pitchFamily="2" charset="2"/>
              <a:buChar char="§"/>
            </a:pPr>
            <a:r>
              <a:rPr kumimoji="1" lang="zh-CN" altLang="en-US" sz="2400" b="1">
                <a:solidFill>
                  <a:srgbClr val="5F5F5F"/>
                </a:solidFill>
                <a:latin typeface="宋体" panose="02010600030101010101" pitchFamily="2" charset="-122"/>
              </a:rPr>
              <a:t>主要指标</a:t>
            </a:r>
            <a:r>
              <a:rPr kumimoji="1" lang="zh-CN" altLang="en-US" sz="2400" b="1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54279" name="Rectangle 11">
            <a:extLst>
              <a:ext uri="{FF2B5EF4-FFF2-40B4-BE49-F238E27FC236}">
                <a16:creationId xmlns:a16="http://schemas.microsoft.com/office/drawing/2014/main" id="{5FA29690-5E52-4809-8DC9-29BCD62681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44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95594" name="Object 10">
            <a:extLst>
              <a:ext uri="{FF2B5EF4-FFF2-40B4-BE49-F238E27FC236}">
                <a16:creationId xmlns:a16="http://schemas.microsoft.com/office/drawing/2014/main" id="{16EAB2B8-3E17-49F2-B492-534B7D94A5C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56100" y="2636838"/>
          <a:ext cx="3887788" cy="173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321" name="Visio" r:id="rId4" imgW="2167006" imgH="1334049" progId="Visio.Drawing.11">
                  <p:embed/>
                </p:oleObj>
              </mc:Choice>
              <mc:Fallback>
                <p:oleObj name="Visio" r:id="rId4" imgW="2167006" imgH="1334049" progId="Visio.Drawing.11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9427" b="8000"/>
                      <a:stretch>
                        <a:fillRect/>
                      </a:stretch>
                    </p:blipFill>
                    <p:spPr bwMode="auto">
                      <a:xfrm>
                        <a:off x="4356100" y="2636838"/>
                        <a:ext cx="3887788" cy="173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5597" name="Rectangle 13">
            <a:extLst>
              <a:ext uri="{FF2B5EF4-FFF2-40B4-BE49-F238E27FC236}">
                <a16:creationId xmlns:a16="http://schemas.microsoft.com/office/drawing/2014/main" id="{ECACEC04-4FEB-477B-A23C-D421ECB2736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95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55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55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5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9" dur="500"/>
                                        <p:tgtEl>
                                          <p:spTgt spid="195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4" dur="500"/>
                                        <p:tgtEl>
                                          <p:spTgt spid="195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9" dur="500"/>
                                        <p:tgtEl>
                                          <p:spTgt spid="195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91" grpId="0" autoUpdateAnimBg="0"/>
      <p:bldP spid="195592" grpId="0" autoUpdateAnimBg="0"/>
      <p:bldP spid="195593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ext Box 3">
            <a:extLst>
              <a:ext uri="{FF2B5EF4-FFF2-40B4-BE49-F238E27FC236}">
                <a16:creationId xmlns:a16="http://schemas.microsoft.com/office/drawing/2014/main" id="{0BFB9CC5-6631-4574-92FE-8EDC0B518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6.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稳压管电路</a:t>
            </a:r>
          </a:p>
        </p:txBody>
      </p:sp>
      <p:sp>
        <p:nvSpPr>
          <p:cNvPr id="234500" name="Text Box 4">
            <a:extLst>
              <a:ext uri="{FF2B5EF4-FFF2-40B4-BE49-F238E27FC236}">
                <a16:creationId xmlns:a16="http://schemas.microsoft.com/office/drawing/2014/main" id="{FD9CA021-A30D-4AB7-B4EF-09BE4E9B63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2971800"/>
            <a:ext cx="7478713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Times New Roman" panose="02020603050405020304" pitchFamily="18" charset="0"/>
              </a:rPr>
              <a:t>当</a:t>
            </a:r>
            <a:r>
              <a:rPr kumimoji="1" lang="en-US" altLang="zh-CN">
                <a:latin typeface="Tahoma" panose="020B0604030504040204" pitchFamily="34" charset="0"/>
              </a:rPr>
              <a:t>R</a:t>
            </a:r>
            <a:r>
              <a:rPr kumimoji="1" lang="en-US" altLang="zh-CN" baseline="-30000">
                <a:latin typeface="Tahoma" panose="020B0604030504040204" pitchFamily="34" charset="0"/>
              </a:rPr>
              <a:t>L</a:t>
            </a:r>
            <a:r>
              <a:rPr kumimoji="1" lang="zh-CN" altLang="en-US">
                <a:latin typeface="Times New Roman" panose="02020603050405020304" pitchFamily="18" charset="0"/>
              </a:rPr>
              <a:t>不变：（输入电压变大</a:t>
            </a:r>
            <a:r>
              <a:rPr kumimoji="1" lang="zh-CN" altLang="en-US" sz="1800">
                <a:latin typeface="Times New Roman" panose="02020603050405020304" pitchFamily="18" charset="0"/>
              </a:rPr>
              <a:t>）  </a:t>
            </a:r>
            <a:r>
              <a:rPr kumimoji="1" lang="en-US" altLang="zh-CN"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I</a:t>
            </a:r>
            <a:r>
              <a:rPr kumimoji="1" lang="en-US" altLang="zh-CN">
                <a:latin typeface="Times New Roman" panose="02020603050405020304" pitchFamily="18" charset="0"/>
              </a:rPr>
              <a:t>↑→ I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R</a:t>
            </a:r>
            <a:r>
              <a:rPr kumimoji="1" lang="en-US" altLang="zh-CN">
                <a:latin typeface="Times New Roman" panose="02020603050405020304" pitchFamily="18" charset="0"/>
              </a:rPr>
              <a:t>↑→ V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O</a:t>
            </a:r>
            <a:r>
              <a:rPr kumimoji="1" lang="en-US" altLang="zh-CN">
                <a:latin typeface="Times New Roman" panose="02020603050405020304" pitchFamily="18" charset="0"/>
              </a:rPr>
              <a:t>↑→I</a:t>
            </a:r>
            <a:r>
              <a:rPr kumimoji="1" lang="en-US" altLang="zh-CN" baseline="-30000">
                <a:latin typeface="Times New Roman" panose="02020603050405020304" pitchFamily="18" charset="0"/>
              </a:rPr>
              <a:t>z</a:t>
            </a:r>
            <a:r>
              <a:rPr kumimoji="1" lang="en-US" altLang="zh-CN">
                <a:latin typeface="Times New Roman" panose="02020603050405020304" pitchFamily="18" charset="0"/>
              </a:rPr>
              <a:t>↑↑→ I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O</a:t>
            </a:r>
            <a:r>
              <a:rPr kumimoji="1" lang="en-US" altLang="zh-CN">
                <a:latin typeface="Times New Roman" panose="02020603050405020304" pitchFamily="18" charset="0"/>
              </a:rPr>
              <a:t> ↓</a:t>
            </a:r>
          </a:p>
        </p:txBody>
      </p:sp>
      <p:sp>
        <p:nvSpPr>
          <p:cNvPr id="234501" name="Text Box 5">
            <a:extLst>
              <a:ext uri="{FF2B5EF4-FFF2-40B4-BE49-F238E27FC236}">
                <a16:creationId xmlns:a16="http://schemas.microsoft.com/office/drawing/2014/main" id="{A291FC8D-12B4-4AF7-8578-D83628BDAE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4213" y="4221163"/>
            <a:ext cx="74866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宋体" panose="02010600030101010101" pitchFamily="2" charset="-122"/>
              </a:rPr>
              <a:t> </a:t>
            </a:r>
            <a:r>
              <a:rPr kumimoji="1" lang="zh-CN" altLang="en-US">
                <a:latin typeface="宋体" panose="02010600030101010101" pitchFamily="2" charset="-122"/>
              </a:rPr>
              <a:t>当</a:t>
            </a:r>
            <a:r>
              <a:rPr kumimoji="1" lang="en-US" altLang="zh-CN">
                <a:latin typeface="宋体" panose="02010600030101010101" pitchFamily="2" charset="-122"/>
              </a:rPr>
              <a:t>V</a:t>
            </a:r>
            <a:r>
              <a:rPr kumimoji="1" lang="en-US" altLang="zh-CN" baseline="-30000">
                <a:latin typeface="Tahoma" panose="020B0604030504040204" pitchFamily="34" charset="0"/>
              </a:rPr>
              <a:t>I</a:t>
            </a:r>
            <a:r>
              <a:rPr kumimoji="1" lang="zh-CN" altLang="en-US">
                <a:latin typeface="宋体" panose="02010600030101010101" pitchFamily="2" charset="-122"/>
              </a:rPr>
              <a:t>不变</a:t>
            </a:r>
            <a:r>
              <a:rPr kumimoji="1" lang="en-US" altLang="zh-CN">
                <a:latin typeface="宋体" panose="02010600030101010101" pitchFamily="2" charset="-122"/>
              </a:rPr>
              <a:t>:</a:t>
            </a:r>
            <a:r>
              <a:rPr kumimoji="1" lang="zh-CN" altLang="en-US">
                <a:latin typeface="宋体" panose="02010600030101010101" pitchFamily="2" charset="-122"/>
              </a:rPr>
              <a:t>（负载变小） </a:t>
            </a:r>
            <a:r>
              <a:rPr kumimoji="1" lang="en-US" altLang="zh-CN">
                <a:latin typeface="Times New Roman" panose="02020603050405020304" pitchFamily="18" charset="0"/>
              </a:rPr>
              <a:t>R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L</a:t>
            </a:r>
            <a:r>
              <a:rPr kumimoji="1" lang="en-US" altLang="zh-CN">
                <a:latin typeface="Times New Roman" panose="02020603050405020304" pitchFamily="18" charset="0"/>
              </a:rPr>
              <a:t>↓</a:t>
            </a:r>
            <a:r>
              <a:rPr kumimoji="1" lang="en-US" altLang="zh-CN">
                <a:latin typeface="宋体" panose="02010600030101010101" pitchFamily="2" charset="-122"/>
              </a:rPr>
              <a:t>→</a:t>
            </a:r>
            <a:r>
              <a:rPr kumimoji="1" lang="en-US" altLang="zh-CN">
                <a:latin typeface="Times New Roman" panose="02020603050405020304" pitchFamily="18" charset="0"/>
              </a:rPr>
              <a:t>V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O</a:t>
            </a:r>
            <a:r>
              <a:rPr kumimoji="1" lang="en-US" altLang="zh-CN">
                <a:latin typeface="宋体" panose="02010600030101010101" pitchFamily="2" charset="-122"/>
              </a:rPr>
              <a:t>↓→I</a:t>
            </a:r>
            <a:r>
              <a:rPr kumimoji="1" lang="en-US" altLang="zh-CN" baseline="-30000">
                <a:latin typeface="Tahoma" panose="020B0604030504040204" pitchFamily="34" charset="0"/>
              </a:rPr>
              <a:t>Z</a:t>
            </a:r>
            <a:r>
              <a:rPr kumimoji="1" lang="en-US" altLang="zh-CN">
                <a:latin typeface="宋体" panose="02010600030101010101" pitchFamily="2" charset="-122"/>
              </a:rPr>
              <a:t>↓↓→I</a:t>
            </a:r>
            <a:r>
              <a:rPr kumimoji="1" lang="en-US" altLang="zh-CN" baseline="-30000">
                <a:latin typeface="Tahoma" panose="020B0604030504040204" pitchFamily="34" charset="0"/>
              </a:rPr>
              <a:t>O</a:t>
            </a:r>
            <a:r>
              <a:rPr kumimoji="1" lang="en-US" altLang="zh-CN">
                <a:latin typeface="Times New Roman" panose="02020603050405020304" pitchFamily="18" charset="0"/>
              </a:rPr>
              <a:t>↑</a:t>
            </a:r>
            <a:r>
              <a:rPr kumimoji="1" lang="en-US" altLang="zh-CN">
                <a:latin typeface="Tahoma" panose="020B0604030504040204" pitchFamily="34" charset="0"/>
              </a:rPr>
              <a:t> </a:t>
            </a:r>
          </a:p>
        </p:txBody>
      </p:sp>
      <p:grpSp>
        <p:nvGrpSpPr>
          <p:cNvPr id="234502" name="Group 6">
            <a:extLst>
              <a:ext uri="{FF2B5EF4-FFF2-40B4-BE49-F238E27FC236}">
                <a16:creationId xmlns:a16="http://schemas.microsoft.com/office/drawing/2014/main" id="{14D5CC2D-E357-4DE2-A0D0-DADD5A10B2C2}"/>
              </a:ext>
            </a:extLst>
          </p:cNvPr>
          <p:cNvGrpSpPr>
            <a:grpSpLocks/>
          </p:cNvGrpSpPr>
          <p:nvPr/>
        </p:nvGrpSpPr>
        <p:grpSpPr bwMode="auto">
          <a:xfrm>
            <a:off x="4500563" y="4581525"/>
            <a:ext cx="1905000" cy="625475"/>
            <a:chOff x="3408" y="3504"/>
            <a:chExt cx="1200" cy="394"/>
          </a:xfrm>
        </p:grpSpPr>
        <p:sp>
          <p:nvSpPr>
            <p:cNvPr id="55313" name="Line 7">
              <a:extLst>
                <a:ext uri="{FF2B5EF4-FFF2-40B4-BE49-F238E27FC236}">
                  <a16:creationId xmlns:a16="http://schemas.microsoft.com/office/drawing/2014/main" id="{59748288-7D51-4A80-A740-D051431C49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2" y="379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14" name="Line 8">
              <a:extLst>
                <a:ext uri="{FF2B5EF4-FFF2-40B4-BE49-F238E27FC236}">
                  <a16:creationId xmlns:a16="http://schemas.microsoft.com/office/drawing/2014/main" id="{EF05A754-A6D9-47E0-A432-ECB059F0367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8" y="350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15" name="Rectangle 9">
              <a:extLst>
                <a:ext uri="{FF2B5EF4-FFF2-40B4-BE49-F238E27FC236}">
                  <a16:creationId xmlns:a16="http://schemas.microsoft.com/office/drawing/2014/main" id="{D0FCCF24-5BE5-456B-B447-B60269544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48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>
                  <a:latin typeface="Times New Roman" panose="02020603050405020304" pitchFamily="18" charset="0"/>
                </a:rPr>
                <a:t>V</a:t>
              </a:r>
              <a:r>
                <a:rPr kumimoji="1" lang="en-US" altLang="zh-CN" baseline="-25000">
                  <a:latin typeface="Times New Roman" panose="02020603050405020304" pitchFamily="18" charset="0"/>
                </a:rPr>
                <a:t>O</a:t>
              </a:r>
              <a:r>
                <a:rPr kumimoji="1" lang="en-US" altLang="zh-CN">
                  <a:latin typeface="宋体" panose="02010600030101010101" pitchFamily="2" charset="-122"/>
                  <a:sym typeface="Symbol" panose="05050102010706020507" pitchFamily="18" charset="2"/>
                </a:rPr>
                <a:t></a:t>
              </a:r>
              <a:endParaRPr kumimoji="1" lang="en-US" altLang="zh-CN">
                <a:latin typeface="宋体" panose="02010600030101010101" pitchFamily="2" charset="-122"/>
              </a:endParaRPr>
            </a:p>
          </p:txBody>
        </p:sp>
      </p:grpSp>
      <p:sp>
        <p:nvSpPr>
          <p:cNvPr id="55302" name="Text Box 10">
            <a:extLst>
              <a:ext uri="{FF2B5EF4-FFF2-40B4-BE49-F238E27FC236}">
                <a16:creationId xmlns:a16="http://schemas.microsoft.com/office/drawing/2014/main" id="{8886900E-F699-4F5F-9F41-5112CE54D1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1660525"/>
            <a:ext cx="1828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latin typeface="Times New Roman" panose="02020603050405020304" pitchFamily="18" charset="0"/>
              </a:rPr>
              <a:t>稳压原理</a:t>
            </a:r>
          </a:p>
        </p:txBody>
      </p:sp>
      <p:grpSp>
        <p:nvGrpSpPr>
          <p:cNvPr id="234507" name="Group 11">
            <a:extLst>
              <a:ext uri="{FF2B5EF4-FFF2-40B4-BE49-F238E27FC236}">
                <a16:creationId xmlns:a16="http://schemas.microsoft.com/office/drawing/2014/main" id="{D39B1745-3EDF-40A0-861D-DA9C54F36CDA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5105400"/>
            <a:ext cx="8077200" cy="1524000"/>
            <a:chOff x="384" y="3216"/>
            <a:chExt cx="5088" cy="960"/>
          </a:xfrm>
        </p:grpSpPr>
        <p:sp>
          <p:nvSpPr>
            <p:cNvPr id="55311" name="AutoShape 12">
              <a:extLst>
                <a:ext uri="{FF2B5EF4-FFF2-40B4-BE49-F238E27FC236}">
                  <a16:creationId xmlns:a16="http://schemas.microsoft.com/office/drawing/2014/main" id="{CF5EAB32-9D81-4FC0-9187-2E606DAC9D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" y="3216"/>
              <a:ext cx="5088" cy="960"/>
            </a:xfrm>
            <a:prstGeom prst="horizontalScroll">
              <a:avLst>
                <a:gd name="adj" fmla="val 12500"/>
              </a:avLst>
            </a:prstGeom>
            <a:solidFill>
              <a:srgbClr val="FFCC66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5312" name="Text Box 13">
              <a:extLst>
                <a:ext uri="{FF2B5EF4-FFF2-40B4-BE49-F238E27FC236}">
                  <a16:creationId xmlns:a16="http://schemas.microsoft.com/office/drawing/2014/main" id="{DA3BE6AB-C216-40C8-BCDC-9C02068132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3360"/>
              <a:ext cx="4752" cy="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kumimoji="1" lang="zh-CN" altLang="en-US" b="1">
                  <a:latin typeface="宋体" panose="02010600030101010101" pitchFamily="2" charset="-122"/>
                </a:rPr>
                <a:t>电路稳压的实质是，</a:t>
              </a:r>
              <a:r>
                <a:rPr kumimoji="1" lang="zh-CN" altLang="en-US">
                  <a:latin typeface="宋体" panose="02010600030101010101" pitchFamily="2" charset="-122"/>
                </a:rPr>
                <a:t>齐纳二极管利用调节自身的电流大小（端电压基本不变）来满足输出电流的改变，并和限流电阻</a:t>
              </a:r>
              <a:r>
                <a:rPr kumimoji="1" lang="en-US" altLang="zh-CN">
                  <a:latin typeface="宋体" panose="02010600030101010101" pitchFamily="2" charset="-122"/>
                </a:rPr>
                <a:t>R</a:t>
              </a:r>
              <a:r>
                <a:rPr kumimoji="1" lang="zh-CN" altLang="en-US">
                  <a:latin typeface="宋体" panose="02010600030101010101" pitchFamily="2" charset="-122"/>
                </a:rPr>
                <a:t>配合将电流的变化转换成电压的变化以适应电网电压的波动。   </a:t>
              </a:r>
              <a:endParaRPr kumimoji="1" lang="zh-CN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55304" name="Rectangle 14">
            <a:extLst>
              <a:ext uri="{FF2B5EF4-FFF2-40B4-BE49-F238E27FC236}">
                <a16:creationId xmlns:a16="http://schemas.microsoft.com/office/drawing/2014/main" id="{95CC5995-741A-4BCD-89C9-91ADE5C0DB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44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5305" name="Object 15">
            <a:extLst>
              <a:ext uri="{FF2B5EF4-FFF2-40B4-BE49-F238E27FC236}">
                <a16:creationId xmlns:a16="http://schemas.microsoft.com/office/drawing/2014/main" id="{144BE452-0174-48AA-A5BC-F578503640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203575" y="1196975"/>
          <a:ext cx="3529013" cy="157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55" name="Visio" r:id="rId3" imgW="2167006" imgH="1334049" progId="Visio.Drawing.11">
                  <p:embed/>
                </p:oleObj>
              </mc:Choice>
              <mc:Fallback>
                <p:oleObj name="Visio" r:id="rId3" imgW="2167006" imgH="1334049" progId="Visio.Drawing.11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9427" b="8000"/>
                      <a:stretch>
                        <a:fillRect/>
                      </a:stretch>
                    </p:blipFill>
                    <p:spPr bwMode="auto">
                      <a:xfrm>
                        <a:off x="3203575" y="1196975"/>
                        <a:ext cx="3529013" cy="15795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34512" name="Group 16">
            <a:extLst>
              <a:ext uri="{FF2B5EF4-FFF2-40B4-BE49-F238E27FC236}">
                <a16:creationId xmlns:a16="http://schemas.microsoft.com/office/drawing/2014/main" id="{C3168CA7-5F89-4DD8-928C-64925F84DD1F}"/>
              </a:ext>
            </a:extLst>
          </p:cNvPr>
          <p:cNvGrpSpPr>
            <a:grpSpLocks/>
          </p:cNvGrpSpPr>
          <p:nvPr/>
        </p:nvGrpSpPr>
        <p:grpSpPr bwMode="auto">
          <a:xfrm>
            <a:off x="5867400" y="3357563"/>
            <a:ext cx="1905000" cy="625475"/>
            <a:chOff x="3408" y="3504"/>
            <a:chExt cx="1200" cy="394"/>
          </a:xfrm>
        </p:grpSpPr>
        <p:sp>
          <p:nvSpPr>
            <p:cNvPr id="55308" name="Line 17">
              <a:extLst>
                <a:ext uri="{FF2B5EF4-FFF2-40B4-BE49-F238E27FC236}">
                  <a16:creationId xmlns:a16="http://schemas.microsoft.com/office/drawing/2014/main" id="{145E093E-90E9-4DF4-B958-863F5FA151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792" y="3792"/>
              <a:ext cx="81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09" name="Line 18">
              <a:extLst>
                <a:ext uri="{FF2B5EF4-FFF2-40B4-BE49-F238E27FC236}">
                  <a16:creationId xmlns:a16="http://schemas.microsoft.com/office/drawing/2014/main" id="{2922847F-CBA5-43EC-A088-40F9791D55C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8" y="3504"/>
              <a:ext cx="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endParaRPr lang="zh-CN" altLang="en-US"/>
            </a:p>
          </p:txBody>
        </p:sp>
        <p:sp>
          <p:nvSpPr>
            <p:cNvPr id="55310" name="Rectangle 19">
              <a:extLst>
                <a:ext uri="{FF2B5EF4-FFF2-40B4-BE49-F238E27FC236}">
                  <a16:creationId xmlns:a16="http://schemas.microsoft.com/office/drawing/2014/main" id="{AD0810D5-0FE6-452F-8267-739DFAE13E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3648"/>
              <a:ext cx="43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kumimoji="1" lang="en-US" altLang="zh-CN">
                  <a:latin typeface="Times New Roman" panose="02020603050405020304" pitchFamily="18" charset="0"/>
                </a:rPr>
                <a:t>V</a:t>
              </a:r>
              <a:r>
                <a:rPr kumimoji="1" lang="en-US" altLang="zh-CN" baseline="-25000">
                  <a:latin typeface="Times New Roman" panose="02020603050405020304" pitchFamily="18" charset="0"/>
                </a:rPr>
                <a:t>O</a:t>
              </a:r>
              <a:r>
                <a:rPr kumimoji="1" lang="en-US" altLang="zh-CN">
                  <a:latin typeface="宋体" panose="02010600030101010101" pitchFamily="2" charset="-122"/>
                  <a:sym typeface="Symbol" panose="05050102010706020507" pitchFamily="18" charset="2"/>
                </a:rPr>
                <a:t></a:t>
              </a:r>
            </a:p>
          </p:txBody>
        </p:sp>
      </p:grpSp>
      <p:sp>
        <p:nvSpPr>
          <p:cNvPr id="234517" name="Rectangle 21">
            <a:extLst>
              <a:ext uri="{FF2B5EF4-FFF2-40B4-BE49-F238E27FC236}">
                <a16:creationId xmlns:a16="http://schemas.microsoft.com/office/drawing/2014/main" id="{F229C7F7-8375-4E84-991D-8E99186C424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34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234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34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34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34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500" grpId="0" autoUpdateAnimBg="0"/>
      <p:bldP spid="234501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ext Box 3">
            <a:extLst>
              <a:ext uri="{FF2B5EF4-FFF2-40B4-BE49-F238E27FC236}">
                <a16:creationId xmlns:a16="http://schemas.microsoft.com/office/drawing/2014/main" id="{A3985DDB-C816-48F4-A450-48C8D337D6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6.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稳压管电路</a:t>
            </a:r>
          </a:p>
        </p:txBody>
      </p:sp>
      <p:sp>
        <p:nvSpPr>
          <p:cNvPr id="56323" name="Text Box 4">
            <a:extLst>
              <a:ext uri="{FF2B5EF4-FFF2-40B4-BE49-F238E27FC236}">
                <a16:creationId xmlns:a16="http://schemas.microsoft.com/office/drawing/2014/main" id="{941E86A0-7415-4133-BB5F-17C4F4825E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14400" y="1600200"/>
            <a:ext cx="3581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b="1">
                <a:latin typeface="宋体" panose="02010600030101010101" pitchFamily="2" charset="-122"/>
              </a:rPr>
              <a:t>限流电阻</a:t>
            </a:r>
            <a:r>
              <a:rPr kumimoji="1" lang="en-US" altLang="zh-CN" b="1">
                <a:latin typeface="宋体" panose="02010600030101010101" pitchFamily="2" charset="-122"/>
              </a:rPr>
              <a:t>R</a:t>
            </a:r>
            <a:r>
              <a:rPr kumimoji="1" lang="zh-CN" altLang="en-US" b="1">
                <a:latin typeface="宋体" panose="02010600030101010101" pitchFamily="2" charset="-122"/>
              </a:rPr>
              <a:t>的选择</a:t>
            </a:r>
          </a:p>
        </p:txBody>
      </p:sp>
      <p:sp>
        <p:nvSpPr>
          <p:cNvPr id="235525" name="Text Box 5">
            <a:extLst>
              <a:ext uri="{FF2B5EF4-FFF2-40B4-BE49-F238E27FC236}">
                <a16:creationId xmlns:a16="http://schemas.microsoft.com/office/drawing/2014/main" id="{8859D9F5-8520-4664-94B1-5EF4F1C6E2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3400" y="1828800"/>
            <a:ext cx="4572000" cy="1920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宋体" panose="02010600030101010101" pitchFamily="2" charset="-122"/>
              </a:rPr>
              <a:t>设</a:t>
            </a:r>
            <a:r>
              <a:rPr kumimoji="1" lang="en-US" altLang="zh-CN">
                <a:latin typeface="宋体" panose="02010600030101010101" pitchFamily="2" charset="-122"/>
              </a:rPr>
              <a:t>D</a:t>
            </a:r>
            <a:r>
              <a:rPr kumimoji="1" lang="en-US" altLang="zh-CN" baseline="-30000">
                <a:latin typeface="Tahoma" panose="020B0604030504040204" pitchFamily="34" charset="0"/>
              </a:rPr>
              <a:t>z</a:t>
            </a:r>
            <a:r>
              <a:rPr kumimoji="1" lang="zh-CN" altLang="en-US">
                <a:latin typeface="宋体" panose="02010600030101010101" pitchFamily="2" charset="-122"/>
              </a:rPr>
              <a:t>的工作点在</a:t>
            </a:r>
            <a:r>
              <a:rPr kumimoji="1" lang="en-US" altLang="zh-CN">
                <a:latin typeface="宋体" panose="02010600030101010101" pitchFamily="2" charset="-122"/>
              </a:rPr>
              <a:t>I</a:t>
            </a:r>
            <a:r>
              <a:rPr kumimoji="1" lang="en-US" altLang="zh-CN" baseline="-30000">
                <a:latin typeface="Tahoma" panose="020B0604030504040204" pitchFamily="34" charset="0"/>
              </a:rPr>
              <a:t>Z min</a:t>
            </a:r>
            <a:r>
              <a:rPr kumimoji="1" lang="en-US" altLang="zh-CN">
                <a:latin typeface="宋体" panose="02010600030101010101" pitchFamily="2" charset="-122"/>
              </a:rPr>
              <a:t>≤I</a:t>
            </a:r>
            <a:r>
              <a:rPr kumimoji="1" lang="en-US" altLang="zh-CN" baseline="-30000">
                <a:latin typeface="Tahoma" panose="020B0604030504040204" pitchFamily="34" charset="0"/>
              </a:rPr>
              <a:t>Z</a:t>
            </a:r>
            <a:r>
              <a:rPr kumimoji="1" lang="en-US" altLang="zh-CN">
                <a:latin typeface="宋体" panose="02010600030101010101" pitchFamily="2" charset="-122"/>
              </a:rPr>
              <a:t>≤I</a:t>
            </a:r>
            <a:r>
              <a:rPr kumimoji="1" lang="en-US" altLang="zh-CN" baseline="-30000">
                <a:latin typeface="Tahoma" panose="020B0604030504040204" pitchFamily="34" charset="0"/>
              </a:rPr>
              <a:t>Z max</a:t>
            </a:r>
            <a:endParaRPr kumimoji="1" lang="en-US" altLang="zh-CN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宋体" panose="02010600030101010101" pitchFamily="2" charset="-122"/>
              </a:rPr>
              <a:t>电网电压最高时整流输出</a:t>
            </a:r>
            <a:r>
              <a:rPr kumimoji="1" lang="en-US" altLang="zh-CN">
                <a:latin typeface="宋体" panose="02010600030101010101" pitchFamily="2" charset="-122"/>
              </a:rPr>
              <a:t>V</a:t>
            </a:r>
            <a:r>
              <a:rPr kumimoji="1" lang="en-US" altLang="zh-CN" baseline="-30000">
                <a:latin typeface="Tahoma" panose="020B0604030504040204" pitchFamily="34" charset="0"/>
              </a:rPr>
              <a:t>I max</a:t>
            </a:r>
            <a:r>
              <a:rPr kumimoji="1" lang="zh-CN" altLang="en-US">
                <a:latin typeface="宋体" panose="02010600030101010101" pitchFamily="2" charset="-122"/>
              </a:rPr>
              <a:t>，最低为</a:t>
            </a:r>
            <a:r>
              <a:rPr kumimoji="1" lang="en-US" altLang="zh-CN">
                <a:latin typeface="宋体" panose="02010600030101010101" pitchFamily="2" charset="-122"/>
              </a:rPr>
              <a:t>V</a:t>
            </a:r>
            <a:r>
              <a:rPr kumimoji="1" lang="en-US" altLang="zh-CN" baseline="-30000">
                <a:latin typeface="Tahoma" panose="020B0604030504040204" pitchFamily="34" charset="0"/>
              </a:rPr>
              <a:t>I min</a:t>
            </a:r>
            <a:endParaRPr kumimoji="1" lang="en-US" altLang="zh-CN">
              <a:latin typeface="Tahoma" panose="020B060403050404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宋体" panose="02010600030101010101" pitchFamily="2" charset="-122"/>
              </a:rPr>
              <a:t>  </a:t>
            </a:r>
            <a:r>
              <a:rPr kumimoji="1" lang="zh-CN" altLang="en-US">
                <a:latin typeface="宋体" panose="02010600030101010101" pitchFamily="2" charset="-122"/>
              </a:rPr>
              <a:t>负载电流</a:t>
            </a:r>
            <a:r>
              <a:rPr kumimoji="1" lang="en-US" altLang="zh-CN">
                <a:latin typeface="宋体" panose="02010600030101010101" pitchFamily="2" charset="-122"/>
              </a:rPr>
              <a:t>Io</a:t>
            </a:r>
            <a:r>
              <a:rPr kumimoji="1" lang="zh-CN" altLang="en-US">
                <a:latin typeface="宋体" panose="02010600030101010101" pitchFamily="2" charset="-122"/>
              </a:rPr>
              <a:t>的最小值为</a:t>
            </a:r>
            <a:r>
              <a:rPr kumimoji="1" lang="en-US" altLang="zh-CN">
                <a:latin typeface="宋体" panose="02010600030101010101" pitchFamily="2" charset="-122"/>
              </a:rPr>
              <a:t>I</a:t>
            </a:r>
            <a:r>
              <a:rPr kumimoji="1" lang="en-US" altLang="zh-CN" baseline="-30000">
                <a:latin typeface="Tahoma" panose="020B0604030504040204" pitchFamily="34" charset="0"/>
              </a:rPr>
              <a:t>O min</a:t>
            </a:r>
            <a:r>
              <a:rPr kumimoji="1" lang="zh-CN" altLang="en-US">
                <a:latin typeface="宋体" panose="02010600030101010101" pitchFamily="2" charset="-122"/>
              </a:rPr>
              <a:t>，最大为</a:t>
            </a:r>
            <a:r>
              <a:rPr kumimoji="1" lang="en-US" altLang="zh-CN">
                <a:latin typeface="宋体" panose="02010600030101010101" pitchFamily="2" charset="-122"/>
              </a:rPr>
              <a:t>I</a:t>
            </a:r>
            <a:r>
              <a:rPr kumimoji="1" lang="en-US" altLang="zh-CN" baseline="-30000">
                <a:latin typeface="Tahoma" panose="020B0604030504040204" pitchFamily="34" charset="0"/>
              </a:rPr>
              <a:t>O max</a:t>
            </a:r>
            <a:r>
              <a:rPr kumimoji="1" lang="en-US" altLang="zh-CN">
                <a:latin typeface="Tahoma" panose="020B0604030504040204" pitchFamily="34" charset="0"/>
              </a:rPr>
              <a:t> </a:t>
            </a:r>
          </a:p>
        </p:txBody>
      </p:sp>
      <p:sp>
        <p:nvSpPr>
          <p:cNvPr id="235526" name="Text Box 6">
            <a:extLst>
              <a:ext uri="{FF2B5EF4-FFF2-40B4-BE49-F238E27FC236}">
                <a16:creationId xmlns:a16="http://schemas.microsoft.com/office/drawing/2014/main" id="{6E247229-E3DF-4BCD-8445-8CFEA7A8A0A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3933825"/>
            <a:ext cx="8077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宋体" panose="02010600030101010101" pitchFamily="2" charset="-122"/>
              </a:rPr>
              <a:t>当</a:t>
            </a:r>
            <a:r>
              <a:rPr kumimoji="1" lang="en-US" altLang="zh-CN">
                <a:latin typeface="宋体" panose="02010600030101010101" pitchFamily="2" charset="-122"/>
              </a:rPr>
              <a:t>V</a:t>
            </a:r>
            <a:r>
              <a:rPr kumimoji="1" lang="en-US" altLang="zh-CN" baseline="-30000">
                <a:latin typeface="Tahoma" panose="020B0604030504040204" pitchFamily="34" charset="0"/>
              </a:rPr>
              <a:t>I max</a:t>
            </a:r>
            <a:r>
              <a:rPr kumimoji="1" lang="zh-CN" altLang="en-US">
                <a:latin typeface="宋体" panose="02010600030101010101" pitchFamily="2" charset="-122"/>
              </a:rPr>
              <a:t>和</a:t>
            </a:r>
            <a:r>
              <a:rPr kumimoji="1" lang="en-US" altLang="zh-CN">
                <a:latin typeface="宋体" panose="02010600030101010101" pitchFamily="2" charset="-122"/>
              </a:rPr>
              <a:t>I</a:t>
            </a:r>
            <a:r>
              <a:rPr kumimoji="1" lang="en-US" altLang="zh-CN" baseline="-30000">
                <a:latin typeface="Tahoma" panose="020B0604030504040204" pitchFamily="34" charset="0"/>
              </a:rPr>
              <a:t>O min</a:t>
            </a:r>
            <a:r>
              <a:rPr kumimoji="1" lang="zh-CN" altLang="en-US">
                <a:latin typeface="宋体" panose="02010600030101010101" pitchFamily="2" charset="-122"/>
              </a:rPr>
              <a:t>，</a:t>
            </a:r>
            <a:r>
              <a:rPr kumimoji="1" lang="en-US" altLang="zh-CN">
                <a:latin typeface="宋体" panose="02010600030101010101" pitchFamily="2" charset="-122"/>
              </a:rPr>
              <a:t>I</a:t>
            </a:r>
            <a:r>
              <a:rPr kumimoji="1" lang="en-US" altLang="zh-CN" baseline="-30000">
                <a:latin typeface="Tahoma" panose="020B0604030504040204" pitchFamily="34" charset="0"/>
              </a:rPr>
              <a:t>Z</a:t>
            </a:r>
            <a:r>
              <a:rPr kumimoji="1" lang="zh-CN" altLang="en-US">
                <a:latin typeface="宋体" panose="02010600030101010101" pitchFamily="2" charset="-122"/>
              </a:rPr>
              <a:t>的值最大：</a:t>
            </a:r>
            <a:r>
              <a:rPr kumimoji="1" lang="zh-CN" altLang="en-US">
                <a:latin typeface="Tahoma" panose="020B0604030504040204" pitchFamily="34" charset="0"/>
              </a:rPr>
              <a:t> </a:t>
            </a:r>
          </a:p>
        </p:txBody>
      </p:sp>
      <p:graphicFrame>
        <p:nvGraphicFramePr>
          <p:cNvPr id="235527" name="Object 7">
            <a:extLst>
              <a:ext uri="{FF2B5EF4-FFF2-40B4-BE49-F238E27FC236}">
                <a16:creationId xmlns:a16="http://schemas.microsoft.com/office/drawing/2014/main" id="{0BB2DFE9-70AC-496F-A58B-4AB16B710ED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310063" y="3933825"/>
          <a:ext cx="3614737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29" name="公式" r:id="rId3" imgW="2832100" imgH="457200" progId="Equation.3">
                  <p:embed/>
                </p:oleObj>
              </mc:Choice>
              <mc:Fallback>
                <p:oleObj name="公式" r:id="rId3" imgW="2832100" imgH="4572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0063" y="3933825"/>
                        <a:ext cx="3614737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28" name="Object 8">
            <a:extLst>
              <a:ext uri="{FF2B5EF4-FFF2-40B4-BE49-F238E27FC236}">
                <a16:creationId xmlns:a16="http://schemas.microsoft.com/office/drawing/2014/main" id="{9BE130B3-113D-4F45-911A-F9AD6BA1F48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79838" y="4581525"/>
          <a:ext cx="4376737" cy="700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30" name="公式" r:id="rId5" imgW="3276600" imgH="469900" progId="Equation.3">
                  <p:embed/>
                </p:oleObj>
              </mc:Choice>
              <mc:Fallback>
                <p:oleObj name="公式" r:id="rId5" imgW="3276600" imgH="469900" progId="Equation.3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838" y="4581525"/>
                        <a:ext cx="4376737" cy="7000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29" name="Text Box 9">
            <a:extLst>
              <a:ext uri="{FF2B5EF4-FFF2-40B4-BE49-F238E27FC236}">
                <a16:creationId xmlns:a16="http://schemas.microsoft.com/office/drawing/2014/main" id="{0E2AB798-D333-4E7E-9DC6-0C70C81C0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5486400"/>
            <a:ext cx="36020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>
                <a:latin typeface="宋体" panose="02010600030101010101" pitchFamily="2" charset="-122"/>
              </a:rPr>
              <a:t>当</a:t>
            </a:r>
            <a:r>
              <a:rPr kumimoji="1" lang="en-US" altLang="zh-CN">
                <a:latin typeface="宋体" panose="02010600030101010101" pitchFamily="2" charset="-122"/>
              </a:rPr>
              <a:t>V</a:t>
            </a:r>
            <a:r>
              <a:rPr kumimoji="1" lang="en-US" altLang="zh-CN" baseline="-30000">
                <a:latin typeface="Tahoma" panose="020B0604030504040204" pitchFamily="34" charset="0"/>
              </a:rPr>
              <a:t>I min</a:t>
            </a:r>
            <a:r>
              <a:rPr kumimoji="1" lang="zh-CN" altLang="en-US">
                <a:latin typeface="宋体" panose="02010600030101010101" pitchFamily="2" charset="-122"/>
              </a:rPr>
              <a:t>和</a:t>
            </a:r>
            <a:r>
              <a:rPr kumimoji="1" lang="en-US" altLang="zh-CN">
                <a:latin typeface="宋体" panose="02010600030101010101" pitchFamily="2" charset="-122"/>
              </a:rPr>
              <a:t>I</a:t>
            </a:r>
            <a:r>
              <a:rPr kumimoji="1" lang="en-US" altLang="zh-CN" baseline="-30000">
                <a:latin typeface="Tahoma" panose="020B0604030504040204" pitchFamily="34" charset="0"/>
              </a:rPr>
              <a:t>O max</a:t>
            </a:r>
            <a:r>
              <a:rPr kumimoji="1" lang="zh-CN" altLang="en-US">
                <a:latin typeface="宋体" panose="02010600030101010101" pitchFamily="2" charset="-122"/>
              </a:rPr>
              <a:t>，</a:t>
            </a:r>
            <a:r>
              <a:rPr kumimoji="1" lang="en-US" altLang="zh-CN">
                <a:latin typeface="宋体" panose="02010600030101010101" pitchFamily="2" charset="-122"/>
              </a:rPr>
              <a:t>I</a:t>
            </a:r>
            <a:r>
              <a:rPr kumimoji="1" lang="en-US" altLang="zh-CN" baseline="-30000">
                <a:latin typeface="Tahoma" panose="020B0604030504040204" pitchFamily="34" charset="0"/>
              </a:rPr>
              <a:t>Z</a:t>
            </a:r>
            <a:r>
              <a:rPr kumimoji="1" lang="zh-CN" altLang="en-US">
                <a:latin typeface="宋体" panose="02010600030101010101" pitchFamily="2" charset="-122"/>
              </a:rPr>
              <a:t>的值最小：</a:t>
            </a:r>
            <a:r>
              <a:rPr kumimoji="1" lang="zh-CN" altLang="en-US">
                <a:latin typeface="Tahoma" panose="020B0604030504040204" pitchFamily="34" charset="0"/>
              </a:rPr>
              <a:t> </a:t>
            </a:r>
          </a:p>
        </p:txBody>
      </p:sp>
      <p:graphicFrame>
        <p:nvGraphicFramePr>
          <p:cNvPr id="235530" name="Object 10">
            <a:extLst>
              <a:ext uri="{FF2B5EF4-FFF2-40B4-BE49-F238E27FC236}">
                <a16:creationId xmlns:a16="http://schemas.microsoft.com/office/drawing/2014/main" id="{80F03BD9-EBBB-403E-A871-8BCFD9FCA58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35475" y="5445125"/>
          <a:ext cx="3641725" cy="590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31" name="公式" r:id="rId7" imgW="2819400" imgH="457200" progId="Equation.3">
                  <p:embed/>
                </p:oleObj>
              </mc:Choice>
              <mc:Fallback>
                <p:oleObj name="公式" r:id="rId7" imgW="2819400" imgH="457200" progId="Equation.3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5475" y="5445125"/>
                        <a:ext cx="3641725" cy="590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31" name="Object 11">
            <a:extLst>
              <a:ext uri="{FF2B5EF4-FFF2-40B4-BE49-F238E27FC236}">
                <a16:creationId xmlns:a16="http://schemas.microsoft.com/office/drawing/2014/main" id="{4EDB043E-A57E-4BF0-B78A-199B2782CF8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903663" y="5876925"/>
          <a:ext cx="360997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32" name="公式" r:id="rId9" imgW="2209800" imgH="469900" progId="Equation.3">
                  <p:embed/>
                </p:oleObj>
              </mc:Choice>
              <mc:Fallback>
                <p:oleObj name="公式" r:id="rId9" imgW="2209800" imgH="469900" progId="Equation.3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3663" y="5876925"/>
                        <a:ext cx="3609975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331" name="Rectangle 12">
            <a:extLst>
              <a:ext uri="{FF2B5EF4-FFF2-40B4-BE49-F238E27FC236}">
                <a16:creationId xmlns:a16="http://schemas.microsoft.com/office/drawing/2014/main" id="{70AAD740-C458-4674-9876-1135F9036F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944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56332" name="Object 13">
            <a:extLst>
              <a:ext uri="{FF2B5EF4-FFF2-40B4-BE49-F238E27FC236}">
                <a16:creationId xmlns:a16="http://schemas.microsoft.com/office/drawing/2014/main" id="{095F6428-5E53-4AB5-BC1A-1E666DD4215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68313" y="2205038"/>
          <a:ext cx="3382962" cy="151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33" name="Visio" r:id="rId11" imgW="2167006" imgH="1334049" progId="Visio.Drawing.11">
                  <p:embed/>
                </p:oleObj>
              </mc:Choice>
              <mc:Fallback>
                <p:oleObj name="Visio" r:id="rId11" imgW="2167006" imgH="1334049" progId="Visio.Drawing.11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t="19427" b="8000"/>
                      <a:stretch>
                        <a:fillRect/>
                      </a:stretch>
                    </p:blipFill>
                    <p:spPr bwMode="auto">
                      <a:xfrm>
                        <a:off x="468313" y="2205038"/>
                        <a:ext cx="3382962" cy="1512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5535" name="Rectangle 15">
            <a:extLst>
              <a:ext uri="{FF2B5EF4-FFF2-40B4-BE49-F238E27FC236}">
                <a16:creationId xmlns:a16="http://schemas.microsoft.com/office/drawing/2014/main" id="{BF87786A-C6C7-4F4E-AD12-AA512B8ACB7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235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235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35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2" dur="500"/>
                                        <p:tgtEl>
                                          <p:spTgt spid="235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27" dur="500"/>
                                        <p:tgtEl>
                                          <p:spTgt spid="235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2" dur="500"/>
                                        <p:tgtEl>
                                          <p:spTgt spid="235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7" dur="500"/>
                                        <p:tgtEl>
                                          <p:spTgt spid="235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25" grpId="0" autoUpdateAnimBg="0"/>
      <p:bldP spid="235526" grpId="0" autoUpdateAnimBg="0"/>
      <p:bldP spid="235529" grpId="0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ext Box 3">
            <a:extLst>
              <a:ext uri="{FF2B5EF4-FFF2-40B4-BE49-F238E27FC236}">
                <a16:creationId xmlns:a16="http://schemas.microsoft.com/office/drawing/2014/main" id="{6C7A81E7-1A8A-45C0-9C1A-EACEE761A9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100138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6.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稳压管电路</a:t>
            </a:r>
          </a:p>
        </p:txBody>
      </p:sp>
      <p:grpSp>
        <p:nvGrpSpPr>
          <p:cNvPr id="57347" name="Group 10">
            <a:extLst>
              <a:ext uri="{FF2B5EF4-FFF2-40B4-BE49-F238E27FC236}">
                <a16:creationId xmlns:a16="http://schemas.microsoft.com/office/drawing/2014/main" id="{6D80E192-E761-4524-8EB1-D85C14865141}"/>
              </a:ext>
            </a:extLst>
          </p:cNvPr>
          <p:cNvGrpSpPr>
            <a:grpSpLocks/>
          </p:cNvGrpSpPr>
          <p:nvPr/>
        </p:nvGrpSpPr>
        <p:grpSpPr bwMode="auto">
          <a:xfrm>
            <a:off x="323850" y="1989138"/>
            <a:ext cx="3384550" cy="2746375"/>
            <a:chOff x="748" y="1389"/>
            <a:chExt cx="2132" cy="1730"/>
          </a:xfrm>
        </p:grpSpPr>
        <p:pic>
          <p:nvPicPr>
            <p:cNvPr id="57354" name="Picture 11">
              <a:extLst>
                <a:ext uri="{FF2B5EF4-FFF2-40B4-BE49-F238E27FC236}">
                  <a16:creationId xmlns:a16="http://schemas.microsoft.com/office/drawing/2014/main" id="{874C786A-4764-4881-AE4D-DDF9325EAA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0"/>
            <a:stretch>
              <a:fillRect/>
            </a:stretch>
          </p:blipFill>
          <p:spPr bwMode="auto">
            <a:xfrm>
              <a:off x="748" y="1389"/>
              <a:ext cx="2041" cy="17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7355" name="Rectangle 12">
              <a:extLst>
                <a:ext uri="{FF2B5EF4-FFF2-40B4-BE49-F238E27FC236}">
                  <a16:creationId xmlns:a16="http://schemas.microsoft.com/office/drawing/2014/main" id="{25045F95-4EF3-41FE-85FE-B3EAD38671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9" y="2795"/>
              <a:ext cx="771" cy="2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7356" name="Rectangle 13">
              <a:extLst>
                <a:ext uri="{FF2B5EF4-FFF2-40B4-BE49-F238E27FC236}">
                  <a16:creationId xmlns:a16="http://schemas.microsoft.com/office/drawing/2014/main" id="{C1703D78-DADA-47F7-AB70-9DF65E7AD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8" y="2160"/>
              <a:ext cx="272" cy="2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7357" name="Rectangle 14">
              <a:extLst>
                <a:ext uri="{FF2B5EF4-FFF2-40B4-BE49-F238E27FC236}">
                  <a16:creationId xmlns:a16="http://schemas.microsoft.com/office/drawing/2014/main" id="{F6A3FCCE-36EB-40FF-AD1B-C6ADCF3C4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72" y="2341"/>
              <a:ext cx="272" cy="3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7358" name="Rectangle 15">
              <a:extLst>
                <a:ext uri="{FF2B5EF4-FFF2-40B4-BE49-F238E27FC236}">
                  <a16:creationId xmlns:a16="http://schemas.microsoft.com/office/drawing/2014/main" id="{F8D3BEEE-CBD0-46D8-9CEC-5EE0206939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64" y="2296"/>
              <a:ext cx="272" cy="3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7359" name="Rectangle 16">
              <a:extLst>
                <a:ext uri="{FF2B5EF4-FFF2-40B4-BE49-F238E27FC236}">
                  <a16:creationId xmlns:a16="http://schemas.microsoft.com/office/drawing/2014/main" id="{C45253B2-E174-465E-81FB-28FEBB01D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56" y="1842"/>
              <a:ext cx="998" cy="7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57348" name="Text Box 17">
            <a:extLst>
              <a:ext uri="{FF2B5EF4-FFF2-40B4-BE49-F238E27FC236}">
                <a16:creationId xmlns:a16="http://schemas.microsoft.com/office/drawing/2014/main" id="{B0321C65-D3D2-416C-AEC4-9546885D0F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7813" y="2600325"/>
            <a:ext cx="79216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Times New Roman" panose="02020603050405020304" pitchFamily="18" charset="0"/>
              </a:rPr>
              <a:t>1.0k</a:t>
            </a:r>
          </a:p>
        </p:txBody>
      </p:sp>
      <p:sp>
        <p:nvSpPr>
          <p:cNvPr id="57349" name="Rectangle 18">
            <a:extLst>
              <a:ext uri="{FF2B5EF4-FFF2-40B4-BE49-F238E27FC236}">
                <a16:creationId xmlns:a16="http://schemas.microsoft.com/office/drawing/2014/main" id="{B525A766-4422-4607-B337-1FC8E2E2CC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8175" y="2133600"/>
            <a:ext cx="287338" cy="2873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7350" name="Text Box 19">
            <a:extLst>
              <a:ext uri="{FF2B5EF4-FFF2-40B4-BE49-F238E27FC236}">
                <a16:creationId xmlns:a16="http://schemas.microsoft.com/office/drawing/2014/main" id="{EA8C03A1-A70F-4CD2-928C-8F585AD6619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6450" y="2647950"/>
            <a:ext cx="720725" cy="1357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Times New Roman" panose="02020603050405020304" pitchFamily="18" charset="0"/>
              </a:rPr>
              <a:t>+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1800">
                <a:latin typeface="Times New Roman" panose="02020603050405020304" pitchFamily="18" charset="0"/>
              </a:rPr>
              <a:t>10V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400">
                <a:latin typeface="Times New Roman" panose="02020603050405020304" pitchFamily="18" charset="0"/>
              </a:rPr>
              <a:t>-</a:t>
            </a:r>
          </a:p>
        </p:txBody>
      </p:sp>
      <p:sp>
        <p:nvSpPr>
          <p:cNvPr id="57351" name="Text Box 20">
            <a:extLst>
              <a:ext uri="{FF2B5EF4-FFF2-40B4-BE49-F238E27FC236}">
                <a16:creationId xmlns:a16="http://schemas.microsoft.com/office/drawing/2014/main" id="{B533CE38-C8B2-404C-A45C-3C7F661E5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1773238"/>
            <a:ext cx="4752975" cy="1006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/>
            <a:r>
              <a:rPr kumimoji="1" lang="zh-CN" altLang="en-US">
                <a:latin typeface="Times New Roman" panose="02020603050405020304" pitchFamily="18" charset="0"/>
              </a:rPr>
              <a:t>设 </a:t>
            </a:r>
            <a:r>
              <a:rPr kumimoji="1" lang="en-US" altLang="zh-CN">
                <a:latin typeface="Times New Roman" panose="02020603050405020304" pitchFamily="18" charset="0"/>
              </a:rPr>
              <a:t>I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min</a:t>
            </a:r>
            <a:r>
              <a:rPr kumimoji="1" lang="en-US" altLang="zh-CN">
                <a:latin typeface="Times New Roman" panose="02020603050405020304" pitchFamily="18" charset="0"/>
              </a:rPr>
              <a:t>=4mA, I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max</a:t>
            </a:r>
            <a:r>
              <a:rPr kumimoji="1" lang="en-US" altLang="zh-CN">
                <a:latin typeface="Times New Roman" panose="02020603050405020304" pitchFamily="18" charset="0"/>
              </a:rPr>
              <a:t>=40mA, r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z</a:t>
            </a:r>
            <a:r>
              <a:rPr kumimoji="1" lang="en-US" altLang="zh-CN">
                <a:latin typeface="Times New Roman" panose="02020603050405020304" pitchFamily="18" charset="0"/>
              </a:rPr>
              <a:t>=0,</a:t>
            </a:r>
          </a:p>
          <a:p>
            <a:pPr algn="just" eaLnBrk="1" hangingPunct="1"/>
            <a:r>
              <a:rPr kumimoji="1" lang="en-US" altLang="zh-CN">
                <a:latin typeface="Times New Roman" panose="02020603050405020304" pitchFamily="18" charset="0"/>
              </a:rPr>
              <a:t>What are the minimum and maximum input voltages for these currents?</a:t>
            </a:r>
          </a:p>
        </p:txBody>
      </p:sp>
      <p:sp>
        <p:nvSpPr>
          <p:cNvPr id="216085" name="Text Box 21">
            <a:extLst>
              <a:ext uri="{FF2B5EF4-FFF2-40B4-BE49-F238E27FC236}">
                <a16:creationId xmlns:a16="http://schemas.microsoft.com/office/drawing/2014/main" id="{2B2B10A4-0FFB-466E-B2FC-A8482B4FA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3141663"/>
            <a:ext cx="4681538" cy="3382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Times New Roman" panose="02020603050405020304" pitchFamily="18" charset="0"/>
              </a:rPr>
              <a:t>Solution:  For the minimum zener current, the voltage across the 1.0k resistor is 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Times New Roman" panose="02020603050405020304" pitchFamily="18" charset="0"/>
              </a:rPr>
              <a:t>         V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R</a:t>
            </a:r>
            <a:r>
              <a:rPr kumimoji="1" lang="en-US" altLang="zh-CN">
                <a:latin typeface="Times New Roman" panose="02020603050405020304" pitchFamily="18" charset="0"/>
              </a:rPr>
              <a:t>=I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min</a:t>
            </a:r>
            <a:r>
              <a:rPr kumimoji="1" lang="en-US" altLang="zh-CN">
                <a:latin typeface="Times New Roman" panose="02020603050405020304" pitchFamily="18" charset="0"/>
              </a:rPr>
              <a:t>R=4(V)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Times New Roman" panose="02020603050405020304" pitchFamily="18" charset="0"/>
              </a:rPr>
              <a:t>Since V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R</a:t>
            </a:r>
            <a:r>
              <a:rPr kumimoji="1" lang="en-US" altLang="zh-CN">
                <a:latin typeface="Times New Roman" panose="02020603050405020304" pitchFamily="18" charset="0"/>
              </a:rPr>
              <a:t>=V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in</a:t>
            </a:r>
            <a:r>
              <a:rPr kumimoji="1" lang="en-US" altLang="zh-CN">
                <a:latin typeface="Times New Roman" panose="02020603050405020304" pitchFamily="18" charset="0"/>
              </a:rPr>
              <a:t>-V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z</a:t>
            </a:r>
            <a:r>
              <a:rPr kumimoji="1" lang="en-US" altLang="zh-CN">
                <a:latin typeface="Times New Roman" panose="02020603050405020304" pitchFamily="18" charset="0"/>
              </a:rPr>
              <a:t>,     V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in</a:t>
            </a:r>
            <a:r>
              <a:rPr kumimoji="1" lang="en-US" altLang="zh-CN">
                <a:latin typeface="Times New Roman" panose="02020603050405020304" pitchFamily="18" charset="0"/>
              </a:rPr>
              <a:t>=V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R</a:t>
            </a:r>
            <a:r>
              <a:rPr kumimoji="1" lang="en-US" altLang="zh-CN">
                <a:latin typeface="Times New Roman" panose="02020603050405020304" pitchFamily="18" charset="0"/>
              </a:rPr>
              <a:t>+V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z</a:t>
            </a:r>
            <a:r>
              <a:rPr kumimoji="1" lang="en-US" altLang="zh-CN">
                <a:latin typeface="Times New Roman" panose="02020603050405020304" pitchFamily="18" charset="0"/>
              </a:rPr>
              <a:t>=14(V)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Times New Roman" panose="02020603050405020304" pitchFamily="18" charset="0"/>
              </a:rPr>
              <a:t>For the maximum zener</a:t>
            </a:r>
            <a:r>
              <a:rPr kumimoji="1" lang="en-US" altLang="zh-CN" sz="2400">
                <a:latin typeface="Times New Roman" panose="02020603050405020304" pitchFamily="18" charset="0"/>
              </a:rPr>
              <a:t> </a:t>
            </a:r>
            <a:r>
              <a:rPr kumimoji="1" lang="en-US" altLang="zh-CN">
                <a:latin typeface="Times New Roman" panose="02020603050405020304" pitchFamily="18" charset="0"/>
              </a:rPr>
              <a:t>current, the voltage across the 1.0k resistor is 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Times New Roman" panose="02020603050405020304" pitchFamily="18" charset="0"/>
              </a:rPr>
              <a:t>         V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R</a:t>
            </a:r>
            <a:r>
              <a:rPr kumimoji="1" lang="en-US" altLang="zh-CN">
                <a:latin typeface="Times New Roman" panose="02020603050405020304" pitchFamily="18" charset="0"/>
              </a:rPr>
              <a:t>=I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max</a:t>
            </a:r>
            <a:r>
              <a:rPr kumimoji="1" lang="en-US" altLang="zh-CN">
                <a:latin typeface="Times New Roman" panose="02020603050405020304" pitchFamily="18" charset="0"/>
              </a:rPr>
              <a:t>R=40(V)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>
                <a:latin typeface="Times New Roman" panose="02020603050405020304" pitchFamily="18" charset="0"/>
              </a:rPr>
              <a:t>Therefore, Vin=V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R</a:t>
            </a:r>
            <a:r>
              <a:rPr kumimoji="1" lang="en-US" altLang="zh-CN">
                <a:latin typeface="Times New Roman" panose="02020603050405020304" pitchFamily="18" charset="0"/>
              </a:rPr>
              <a:t>+V</a:t>
            </a:r>
            <a:r>
              <a:rPr kumimoji="1" lang="en-US" altLang="zh-CN" baseline="-25000">
                <a:latin typeface="Times New Roman" panose="02020603050405020304" pitchFamily="18" charset="0"/>
              </a:rPr>
              <a:t>z</a:t>
            </a:r>
            <a:r>
              <a:rPr kumimoji="1" lang="en-US" altLang="zh-CN">
                <a:latin typeface="Times New Roman" panose="02020603050405020304" pitchFamily="18" charset="0"/>
              </a:rPr>
              <a:t>=50(V)</a:t>
            </a:r>
          </a:p>
        </p:txBody>
      </p:sp>
      <p:sp>
        <p:nvSpPr>
          <p:cNvPr id="216087" name="Rectangle 23">
            <a:extLst>
              <a:ext uri="{FF2B5EF4-FFF2-40B4-BE49-F238E27FC236}">
                <a16:creationId xmlns:a16="http://schemas.microsoft.com/office/drawing/2014/main" id="{8F7F9E33-1B7F-4924-BED2-EC9488FDEF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60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60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6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08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ext Box 3">
            <a:extLst>
              <a:ext uri="{FF2B5EF4-FFF2-40B4-BE49-F238E27FC236}">
                <a16:creationId xmlns:a16="http://schemas.microsoft.com/office/drawing/2014/main" id="{CFFF4712-770B-4732-B62B-11DA6F865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027113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6.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稳压管电路</a:t>
            </a:r>
          </a:p>
        </p:txBody>
      </p:sp>
      <p:grpSp>
        <p:nvGrpSpPr>
          <p:cNvPr id="58371" name="Group 17">
            <a:extLst>
              <a:ext uri="{FF2B5EF4-FFF2-40B4-BE49-F238E27FC236}">
                <a16:creationId xmlns:a16="http://schemas.microsoft.com/office/drawing/2014/main" id="{939ECA9E-91EC-487D-86A2-675103CAE880}"/>
              </a:ext>
            </a:extLst>
          </p:cNvPr>
          <p:cNvGrpSpPr>
            <a:grpSpLocks/>
          </p:cNvGrpSpPr>
          <p:nvPr/>
        </p:nvGrpSpPr>
        <p:grpSpPr bwMode="auto">
          <a:xfrm>
            <a:off x="-36513" y="1989138"/>
            <a:ext cx="5184776" cy="3671887"/>
            <a:chOff x="113" y="1389"/>
            <a:chExt cx="3311" cy="1887"/>
          </a:xfrm>
        </p:grpSpPr>
        <p:pic>
          <p:nvPicPr>
            <p:cNvPr id="58375" name="Picture 18">
              <a:extLst>
                <a:ext uri="{FF2B5EF4-FFF2-40B4-BE49-F238E27FC236}">
                  <a16:creationId xmlns:a16="http://schemas.microsoft.com/office/drawing/2014/main" id="{47684628-987B-4F3D-8E51-AF3A899D7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" y="1389"/>
              <a:ext cx="3176" cy="18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58376" name="Group 19">
              <a:extLst>
                <a:ext uri="{FF2B5EF4-FFF2-40B4-BE49-F238E27FC236}">
                  <a16:creationId xmlns:a16="http://schemas.microsoft.com/office/drawing/2014/main" id="{F20678DD-A893-4DAB-B7B6-B90C23B2CDE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3" y="1616"/>
              <a:ext cx="3311" cy="1587"/>
              <a:chOff x="113" y="1616"/>
              <a:chExt cx="3311" cy="1587"/>
            </a:xfrm>
          </p:grpSpPr>
          <p:sp>
            <p:nvSpPr>
              <p:cNvPr id="58377" name="Rectangle 20">
                <a:extLst>
                  <a:ext uri="{FF2B5EF4-FFF2-40B4-BE49-F238E27FC236}">
                    <a16:creationId xmlns:a16="http://schemas.microsoft.com/office/drawing/2014/main" id="{5309CE2D-7574-4AC1-9420-75398C12E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3" y="2432"/>
                <a:ext cx="635" cy="318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8378" name="Rectangle 21">
                <a:extLst>
                  <a:ext uri="{FF2B5EF4-FFF2-40B4-BE49-F238E27FC236}">
                    <a16:creationId xmlns:a16="http://schemas.microsoft.com/office/drawing/2014/main" id="{CBBD3E20-DD23-4E0E-8617-12B74DD6B5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01" y="1616"/>
                <a:ext cx="136" cy="13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8379" name="Rectangle 22">
                <a:extLst>
                  <a:ext uri="{FF2B5EF4-FFF2-40B4-BE49-F238E27FC236}">
                    <a16:creationId xmlns:a16="http://schemas.microsoft.com/office/drawing/2014/main" id="{F22FEE7C-65B7-43A0-B9C1-EA32EEF099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07" y="2296"/>
                <a:ext cx="317" cy="86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8380" name="Rectangle 23">
                <a:extLst>
                  <a:ext uri="{FF2B5EF4-FFF2-40B4-BE49-F238E27FC236}">
                    <a16:creationId xmlns:a16="http://schemas.microsoft.com/office/drawing/2014/main" id="{B0C60A98-145B-4105-8C17-47DE46D617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27" y="2931"/>
                <a:ext cx="1043" cy="27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8381" name="Rectangle 24">
                <a:extLst>
                  <a:ext uri="{FF2B5EF4-FFF2-40B4-BE49-F238E27FC236}">
                    <a16:creationId xmlns:a16="http://schemas.microsoft.com/office/drawing/2014/main" id="{A694936D-DE40-43E5-835B-5BFB7214E4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89" y="2205"/>
                <a:ext cx="91" cy="13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>
                <a:lvl1pPr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</p:grpSp>
      </p:grpSp>
      <p:sp>
        <p:nvSpPr>
          <p:cNvPr id="58372" name="Rectangle 25">
            <a:extLst>
              <a:ext uri="{FF2B5EF4-FFF2-40B4-BE49-F238E27FC236}">
                <a16:creationId xmlns:a16="http://schemas.microsoft.com/office/drawing/2014/main" id="{40A8EF9E-846B-4C20-9A0B-AF2927703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9725" y="3860800"/>
            <a:ext cx="431800" cy="6477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217114" name="Object 26">
            <a:extLst>
              <a:ext uri="{FF2B5EF4-FFF2-40B4-BE49-F238E27FC236}">
                <a16:creationId xmlns:a16="http://schemas.microsoft.com/office/drawing/2014/main" id="{C6A81CE0-C801-451A-B6C5-603BC519D00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327650" y="2132013"/>
          <a:ext cx="3529013" cy="3068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421" name="公式" r:id="rId4" imgW="1752600" imgH="1524000" progId="Equation.3">
                  <p:embed/>
                </p:oleObj>
              </mc:Choice>
              <mc:Fallback>
                <p:oleObj name="公式" r:id="rId4" imgW="1752600" imgH="1524000" progId="Equation.3">
                  <p:embed/>
                  <p:pic>
                    <p:nvPicPr>
                      <p:cNvPr id="0" name="Objec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27650" y="2132013"/>
                        <a:ext cx="3529013" cy="3068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17116" name="Rectangle 28">
            <a:extLst>
              <a:ext uri="{FF2B5EF4-FFF2-40B4-BE49-F238E27FC236}">
                <a16:creationId xmlns:a16="http://schemas.microsoft.com/office/drawing/2014/main" id="{60B6C07B-8470-4C95-8DED-FB2A2653830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7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7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7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 Box 3">
            <a:extLst>
              <a:ext uri="{FF2B5EF4-FFF2-40B4-BE49-F238E27FC236}">
                <a16:creationId xmlns:a16="http://schemas.microsoft.com/office/drawing/2014/main" id="{B210655A-FC59-4711-8C89-86CC357925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6.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稳压管电路</a:t>
            </a:r>
          </a:p>
        </p:txBody>
      </p:sp>
      <p:sp>
        <p:nvSpPr>
          <p:cNvPr id="59395" name="Text Box 17">
            <a:extLst>
              <a:ext uri="{FF2B5EF4-FFF2-40B4-BE49-F238E27FC236}">
                <a16:creationId xmlns:a16="http://schemas.microsoft.com/office/drawing/2014/main" id="{4D9458E7-A507-4C0E-99A8-B03A2C8E03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1700213"/>
            <a:ext cx="6696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b="1">
                <a:latin typeface="Times New Roman" panose="02020603050405020304" pitchFamily="18" charset="0"/>
              </a:rPr>
              <a:t>Design Verification:  </a:t>
            </a:r>
            <a:r>
              <a:rPr kumimoji="1" lang="en-US" altLang="zh-CN">
                <a:latin typeface="Times New Roman" panose="02020603050405020304" pitchFamily="18" charset="0"/>
              </a:rPr>
              <a:t>Apply Thevinen’s Equivalent to simplify</a:t>
            </a:r>
          </a:p>
        </p:txBody>
      </p:sp>
      <p:pic>
        <p:nvPicPr>
          <p:cNvPr id="218130" name="Picture 18">
            <a:extLst>
              <a:ext uri="{FF2B5EF4-FFF2-40B4-BE49-F238E27FC236}">
                <a16:creationId xmlns:a16="http://schemas.microsoft.com/office/drawing/2014/main" id="{BC6DC034-2E8C-4D29-A215-595C76DD8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54" t="36957" r="4697" b="16808"/>
          <a:stretch>
            <a:fillRect/>
          </a:stretch>
        </p:blipFill>
        <p:spPr bwMode="auto">
          <a:xfrm>
            <a:off x="754063" y="4473575"/>
            <a:ext cx="2951162" cy="204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18131" name="Group 19">
            <a:extLst>
              <a:ext uri="{FF2B5EF4-FFF2-40B4-BE49-F238E27FC236}">
                <a16:creationId xmlns:a16="http://schemas.microsoft.com/office/drawing/2014/main" id="{40A35F09-DE79-4893-B131-FC2BD492AD0D}"/>
              </a:ext>
            </a:extLst>
          </p:cNvPr>
          <p:cNvGrpSpPr>
            <a:grpSpLocks/>
          </p:cNvGrpSpPr>
          <p:nvPr/>
        </p:nvGrpSpPr>
        <p:grpSpPr bwMode="auto">
          <a:xfrm>
            <a:off x="3851275" y="4762500"/>
            <a:ext cx="4392613" cy="977900"/>
            <a:chOff x="2381" y="3294"/>
            <a:chExt cx="2767" cy="616"/>
          </a:xfrm>
        </p:grpSpPr>
        <p:pic>
          <p:nvPicPr>
            <p:cNvPr id="59405" name="Picture 20">
              <a:extLst>
                <a:ext uri="{FF2B5EF4-FFF2-40B4-BE49-F238E27FC236}">
                  <a16:creationId xmlns:a16="http://schemas.microsoft.com/office/drawing/2014/main" id="{E2BDF6EA-7FA0-434B-9CD0-6622935770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1" y="3294"/>
              <a:ext cx="2767" cy="6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406" name="Rectangle 21">
              <a:extLst>
                <a:ext uri="{FF2B5EF4-FFF2-40B4-BE49-F238E27FC236}">
                  <a16:creationId xmlns:a16="http://schemas.microsoft.com/office/drawing/2014/main" id="{C2AA99D9-32C8-491D-9A60-54CE1120C7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6" y="3612"/>
              <a:ext cx="363" cy="27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pic>
        <p:nvPicPr>
          <p:cNvPr id="218134" name="Picture 22">
            <a:extLst>
              <a:ext uri="{FF2B5EF4-FFF2-40B4-BE49-F238E27FC236}">
                <a16:creationId xmlns:a16="http://schemas.microsoft.com/office/drawing/2014/main" id="{C28E096E-969F-4A4E-98D9-5F69A32EB1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613" y="5770563"/>
            <a:ext cx="3097212" cy="7254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9399" name="Group 23">
            <a:extLst>
              <a:ext uri="{FF2B5EF4-FFF2-40B4-BE49-F238E27FC236}">
                <a16:creationId xmlns:a16="http://schemas.microsoft.com/office/drawing/2014/main" id="{E0586356-8331-4D6F-A817-18A7FB8ED356}"/>
              </a:ext>
            </a:extLst>
          </p:cNvPr>
          <p:cNvGrpSpPr>
            <a:grpSpLocks/>
          </p:cNvGrpSpPr>
          <p:nvPr/>
        </p:nvGrpSpPr>
        <p:grpSpPr bwMode="auto">
          <a:xfrm>
            <a:off x="1330325" y="2170113"/>
            <a:ext cx="5832475" cy="2406650"/>
            <a:chOff x="748" y="1480"/>
            <a:chExt cx="3674" cy="1516"/>
          </a:xfrm>
        </p:grpSpPr>
        <p:sp>
          <p:nvSpPr>
            <p:cNvPr id="59401" name="Rectangle 24">
              <a:extLst>
                <a:ext uri="{FF2B5EF4-FFF2-40B4-BE49-F238E27FC236}">
                  <a16:creationId xmlns:a16="http://schemas.microsoft.com/office/drawing/2014/main" id="{0798511B-C14E-4A3B-BE35-0D3BA8A5FC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7" y="2296"/>
              <a:ext cx="272" cy="4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pic>
          <p:nvPicPr>
            <p:cNvPr id="59402" name="Picture 25">
              <a:extLst>
                <a:ext uri="{FF2B5EF4-FFF2-40B4-BE49-F238E27FC236}">
                  <a16:creationId xmlns:a16="http://schemas.microsoft.com/office/drawing/2014/main" id="{08EBB6FD-4913-4AB3-B36B-62DFB6ACE8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55" t="14778" r="32828" b="24187"/>
            <a:stretch>
              <a:fillRect/>
            </a:stretch>
          </p:blipFill>
          <p:spPr bwMode="auto">
            <a:xfrm>
              <a:off x="748" y="1480"/>
              <a:ext cx="3674" cy="15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9403" name="Rectangle 26">
              <a:extLst>
                <a:ext uri="{FF2B5EF4-FFF2-40B4-BE49-F238E27FC236}">
                  <a16:creationId xmlns:a16="http://schemas.microsoft.com/office/drawing/2014/main" id="{CB63B930-C847-43E6-AE19-CE7D823736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6" y="1933"/>
              <a:ext cx="91" cy="1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59404" name="Rectangle 27">
              <a:extLst>
                <a:ext uri="{FF2B5EF4-FFF2-40B4-BE49-F238E27FC236}">
                  <a16:creationId xmlns:a16="http://schemas.microsoft.com/office/drawing/2014/main" id="{A5E16387-F8EB-428C-9E0C-002C58EC6D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99" y="1797"/>
              <a:ext cx="91" cy="1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218141" name="Rectangle 29">
            <a:extLst>
              <a:ext uri="{FF2B5EF4-FFF2-40B4-BE49-F238E27FC236}">
                <a16:creationId xmlns:a16="http://schemas.microsoft.com/office/drawing/2014/main" id="{0B91ED12-3F79-4033-859E-B34ECC921C4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18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8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18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8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8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8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8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8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8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0418" name="Object 21">
            <a:extLst>
              <a:ext uri="{FF2B5EF4-FFF2-40B4-BE49-F238E27FC236}">
                <a16:creationId xmlns:a16="http://schemas.microsoft.com/office/drawing/2014/main" id="{20A534C4-9721-4678-978D-B531BBF7455B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5327650" y="781050"/>
          <a:ext cx="3816350" cy="156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2" name="图片" r:id="rId3" imgW="5281719" imgH="2171275" progId="Word.Picture.8">
                  <p:embed/>
                </p:oleObj>
              </mc:Choice>
              <mc:Fallback>
                <p:oleObj name="图片" r:id="rId3" imgW="5281719" imgH="2171275" progId="Word.Picture.8">
                  <p:embed/>
                  <p:pic>
                    <p:nvPicPr>
                      <p:cNvPr id="0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9480" b="29825"/>
                      <a:stretch>
                        <a:fillRect/>
                      </a:stretch>
                    </p:blipFill>
                    <p:spPr bwMode="auto">
                      <a:xfrm>
                        <a:off x="5327650" y="781050"/>
                        <a:ext cx="3816350" cy="1568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19" name="Text Box 3">
            <a:extLst>
              <a:ext uri="{FF2B5EF4-FFF2-40B4-BE49-F238E27FC236}">
                <a16:creationId xmlns:a16="http://schemas.microsoft.com/office/drawing/2014/main" id="{1DECBDFF-728F-4749-8F66-ECD11AABD8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6.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稳压管电路</a:t>
            </a:r>
          </a:p>
        </p:txBody>
      </p:sp>
      <p:pic>
        <p:nvPicPr>
          <p:cNvPr id="60420" name="Picture 17">
            <a:extLst>
              <a:ext uri="{FF2B5EF4-FFF2-40B4-BE49-F238E27FC236}">
                <a16:creationId xmlns:a16="http://schemas.microsoft.com/office/drawing/2014/main" id="{C121233C-3243-4EB9-BF5A-0E3FCB14C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2" t="7487" r="3542" b="2771"/>
          <a:stretch>
            <a:fillRect/>
          </a:stretch>
        </p:blipFill>
        <p:spPr bwMode="auto">
          <a:xfrm>
            <a:off x="250825" y="2349500"/>
            <a:ext cx="8604250" cy="4487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0421" name="Text Box 18">
            <a:extLst>
              <a:ext uri="{FF2B5EF4-FFF2-40B4-BE49-F238E27FC236}">
                <a16:creationId xmlns:a16="http://schemas.microsoft.com/office/drawing/2014/main" id="{161CD043-97B0-45BD-A3BB-A7848DB74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1879600"/>
            <a:ext cx="6696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en-US" b="1">
                <a:latin typeface="Times New Roman" panose="02020603050405020304" pitchFamily="18" charset="0"/>
              </a:rPr>
              <a:t>If V</a:t>
            </a:r>
            <a:r>
              <a:rPr kumimoji="1" lang="en-US" altLang="en-US" b="1" baseline="-25000">
                <a:latin typeface="Times New Roman" panose="02020603050405020304" pitchFamily="18" charset="0"/>
              </a:rPr>
              <a:t>DD</a:t>
            </a:r>
            <a:r>
              <a:rPr kumimoji="1" lang="en-US" altLang="en-US" b="1">
                <a:latin typeface="Times New Roman" panose="02020603050405020304" pitchFamily="18" charset="0"/>
              </a:rPr>
              <a:t> = 15 V instead of 12 what is Vout?</a:t>
            </a:r>
          </a:p>
        </p:txBody>
      </p:sp>
      <p:sp>
        <p:nvSpPr>
          <p:cNvPr id="219160" name="Rectangle 24">
            <a:extLst>
              <a:ext uri="{FF2B5EF4-FFF2-40B4-BE49-F238E27FC236}">
                <a16:creationId xmlns:a16="http://schemas.microsoft.com/office/drawing/2014/main" id="{2E4D0B37-6B85-4350-970E-41F7D6020E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Text Box 4">
            <a:extLst>
              <a:ext uri="{FF2B5EF4-FFF2-40B4-BE49-F238E27FC236}">
                <a16:creationId xmlns:a16="http://schemas.microsoft.com/office/drawing/2014/main" id="{F07D1DA1-A419-40C9-830D-A1F252EA7D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6.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稳压管电路</a:t>
            </a:r>
          </a:p>
        </p:txBody>
      </p:sp>
      <p:grpSp>
        <p:nvGrpSpPr>
          <p:cNvPr id="61443" name="Group 8">
            <a:extLst>
              <a:ext uri="{FF2B5EF4-FFF2-40B4-BE49-F238E27FC236}">
                <a16:creationId xmlns:a16="http://schemas.microsoft.com/office/drawing/2014/main" id="{A03B6E5D-AAB4-4AB9-A4C3-40BE74DC426B}"/>
              </a:ext>
            </a:extLst>
          </p:cNvPr>
          <p:cNvGrpSpPr>
            <a:grpSpLocks/>
          </p:cNvGrpSpPr>
          <p:nvPr/>
        </p:nvGrpSpPr>
        <p:grpSpPr bwMode="auto">
          <a:xfrm>
            <a:off x="36513" y="2492375"/>
            <a:ext cx="4679950" cy="3101975"/>
            <a:chOff x="340" y="1661"/>
            <a:chExt cx="2948" cy="1954"/>
          </a:xfrm>
        </p:grpSpPr>
        <p:pic>
          <p:nvPicPr>
            <p:cNvPr id="61451" name="Picture 9">
              <a:extLst>
                <a:ext uri="{FF2B5EF4-FFF2-40B4-BE49-F238E27FC236}">
                  <a16:creationId xmlns:a16="http://schemas.microsoft.com/office/drawing/2014/main" id="{B4242D05-C3E7-4F02-A7D3-4997134848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48" t="9964" b="14021"/>
            <a:stretch>
              <a:fillRect/>
            </a:stretch>
          </p:blipFill>
          <p:spPr bwMode="auto">
            <a:xfrm>
              <a:off x="362" y="1661"/>
              <a:ext cx="2837" cy="17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1452" name="Rectangle 10">
              <a:extLst>
                <a:ext uri="{FF2B5EF4-FFF2-40B4-BE49-F238E27FC236}">
                  <a16:creationId xmlns:a16="http://schemas.microsoft.com/office/drawing/2014/main" id="{2EB24787-BD04-4ABC-BE24-0D593781CD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" y="2704"/>
              <a:ext cx="399" cy="33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53" name="Rectangle 11">
              <a:extLst>
                <a:ext uri="{FF2B5EF4-FFF2-40B4-BE49-F238E27FC236}">
                  <a16:creationId xmlns:a16="http://schemas.microsoft.com/office/drawing/2014/main" id="{0D8ECA51-57E9-40B0-9E08-7A9FF4867C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8" y="1708"/>
              <a:ext cx="135" cy="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54" name="Rectangle 12">
              <a:extLst>
                <a:ext uri="{FF2B5EF4-FFF2-40B4-BE49-F238E27FC236}">
                  <a16:creationId xmlns:a16="http://schemas.microsoft.com/office/drawing/2014/main" id="{9BB63B0E-B219-40A8-A312-46D00559BC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75" y="2525"/>
              <a:ext cx="313" cy="10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55" name="Rectangle 13">
              <a:extLst>
                <a:ext uri="{FF2B5EF4-FFF2-40B4-BE49-F238E27FC236}">
                  <a16:creationId xmlns:a16="http://schemas.microsoft.com/office/drawing/2014/main" id="{13A9FF40-6F02-4FC1-B006-AC7BF5EF1F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1" y="3288"/>
              <a:ext cx="1029" cy="3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61456" name="Rectangle 14">
              <a:extLst>
                <a:ext uri="{FF2B5EF4-FFF2-40B4-BE49-F238E27FC236}">
                  <a16:creationId xmlns:a16="http://schemas.microsoft.com/office/drawing/2014/main" id="{240720C7-50A0-4145-80D4-3C9D0AB922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62" y="2416"/>
              <a:ext cx="89" cy="16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sp>
        <p:nvSpPr>
          <p:cNvPr id="61444" name="Text Box 15">
            <a:extLst>
              <a:ext uri="{FF2B5EF4-FFF2-40B4-BE49-F238E27FC236}">
                <a16:creationId xmlns:a16="http://schemas.microsoft.com/office/drawing/2014/main" id="{7114BFBD-2286-42A5-AEB9-F506EE265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7600" y="1735138"/>
            <a:ext cx="66960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en-US" b="1">
                <a:latin typeface="Times New Roman" panose="02020603050405020304" pitchFamily="18" charset="0"/>
              </a:rPr>
              <a:t>If R</a:t>
            </a:r>
            <a:r>
              <a:rPr kumimoji="1" lang="en-US" altLang="en-US" b="1" baseline="-25000">
                <a:latin typeface="Times New Roman" panose="02020603050405020304" pitchFamily="18" charset="0"/>
              </a:rPr>
              <a:t>L</a:t>
            </a:r>
            <a:r>
              <a:rPr kumimoji="1" lang="en-US" altLang="en-US" b="1">
                <a:latin typeface="Times New Roman" panose="02020603050405020304" pitchFamily="18" charset="0"/>
              </a:rPr>
              <a:t> = 8 KΩ instead of 10 KΩ; what is Vout?</a:t>
            </a:r>
          </a:p>
        </p:txBody>
      </p:sp>
      <p:pic>
        <p:nvPicPr>
          <p:cNvPr id="61445" name="Picture 16">
            <a:extLst>
              <a:ext uri="{FF2B5EF4-FFF2-40B4-BE49-F238E27FC236}">
                <a16:creationId xmlns:a16="http://schemas.microsoft.com/office/drawing/2014/main" id="{2D5CCD46-A7A3-4A87-8109-EFE9B18FA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13" y="2205038"/>
            <a:ext cx="3527425" cy="171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6" name="Picture 17">
            <a:extLst>
              <a:ext uri="{FF2B5EF4-FFF2-40B4-BE49-F238E27FC236}">
                <a16:creationId xmlns:a16="http://schemas.microsoft.com/office/drawing/2014/main" id="{EF4B548E-CA82-4F25-96BF-733E009249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3950" y="4005263"/>
            <a:ext cx="3924300" cy="528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7" name="Picture 18">
            <a:extLst>
              <a:ext uri="{FF2B5EF4-FFF2-40B4-BE49-F238E27FC236}">
                <a16:creationId xmlns:a16="http://schemas.microsoft.com/office/drawing/2014/main" id="{0F6286A9-EC65-457E-83EB-3F9FA55288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88" y="4652963"/>
            <a:ext cx="3960812" cy="1263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8" name="Picture 19">
            <a:extLst>
              <a:ext uri="{FF2B5EF4-FFF2-40B4-BE49-F238E27FC236}">
                <a16:creationId xmlns:a16="http://schemas.microsoft.com/office/drawing/2014/main" id="{21CBC275-5B0D-4164-B564-1F12F463E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5876925"/>
            <a:ext cx="5329238" cy="61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9" name="Picture 20">
            <a:extLst>
              <a:ext uri="{FF2B5EF4-FFF2-40B4-BE49-F238E27FC236}">
                <a16:creationId xmlns:a16="http://schemas.microsoft.com/office/drawing/2014/main" id="{35D89BD1-C3D1-4AB6-BD5E-9554241CAB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4313" y="5876925"/>
            <a:ext cx="3814762" cy="622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2230" name="Rectangle 22">
            <a:extLst>
              <a:ext uri="{FF2B5EF4-FFF2-40B4-BE49-F238E27FC236}">
                <a16:creationId xmlns:a16="http://schemas.microsoft.com/office/drawing/2014/main" id="{809D686F-CD73-4EDA-B05F-31619DD331B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4925" y="231775"/>
            <a:ext cx="72390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常用二极管电路</a:t>
            </a:r>
            <a:r>
              <a:rPr lang="zh-CN" altLang="en-US" sz="200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>
            <a:extLst>
              <a:ext uri="{FF2B5EF4-FFF2-40B4-BE49-F238E27FC236}">
                <a16:creationId xmlns:a16="http://schemas.microsoft.com/office/drawing/2014/main" id="{45170B3F-98A6-4FB3-8092-B9187AF96BA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14400" y="228600"/>
            <a:ext cx="7239000" cy="533400"/>
          </a:xfrm>
        </p:spPr>
        <p:txBody>
          <a:bodyPr/>
          <a:lstStyle/>
          <a:p>
            <a:pPr eaLnBrk="1" hangingPunct="1"/>
            <a:r>
              <a:rPr lang="zh-CN" altLang="en-US" sz="2000" b="1">
                <a:solidFill>
                  <a:srgbClr val="0033CC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lang="zh-CN" altLang="en-US" sz="2000" b="1">
                <a:solidFill>
                  <a:srgbClr val="0033CC"/>
                </a:solidFill>
                <a:latin typeface="宋体" panose="02010600030101010101" pitchFamily="2" charset="-122"/>
              </a:rPr>
              <a:t>半导体二极管及常用二极管电路</a:t>
            </a:r>
            <a:r>
              <a:rPr lang="zh-CN" altLang="en-US" sz="2000" b="1">
                <a:solidFill>
                  <a:srgbClr val="0033CC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lang="en-US" altLang="zh-CN" sz="2000" b="1">
                <a:solidFill>
                  <a:srgbClr val="0033CC"/>
                </a:solidFill>
                <a:latin typeface="宋体" panose="02010600030101010101" pitchFamily="2" charset="-122"/>
                <a:sym typeface="Symbol" panose="05050102010706020507" pitchFamily="18" charset="2"/>
              </a:rPr>
              <a:t>2.5</a:t>
            </a:r>
            <a:r>
              <a:rPr lang="zh-CN" altLang="en-US" sz="2000" b="1">
                <a:solidFill>
                  <a:srgbClr val="0033CC"/>
                </a:solidFill>
                <a:latin typeface="宋体" panose="02010600030101010101" pitchFamily="2" charset="-122"/>
              </a:rPr>
              <a:t>常用二极管电路</a:t>
            </a:r>
            <a:r>
              <a:rPr lang="zh-CN" altLang="en-US"/>
              <a:t> </a:t>
            </a:r>
          </a:p>
        </p:txBody>
      </p:sp>
      <p:sp>
        <p:nvSpPr>
          <p:cNvPr id="62467" name="Text Box 3">
            <a:extLst>
              <a:ext uri="{FF2B5EF4-FFF2-40B4-BE49-F238E27FC236}">
                <a16:creationId xmlns:a16="http://schemas.microsoft.com/office/drawing/2014/main" id="{A9716773-543F-47A0-9B96-BBFE008DF0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5486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6.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稳压管电路</a:t>
            </a:r>
          </a:p>
        </p:txBody>
      </p:sp>
      <p:sp>
        <p:nvSpPr>
          <p:cNvPr id="62468" name="Rectangle 13">
            <a:extLst>
              <a:ext uri="{FF2B5EF4-FFF2-40B4-BE49-F238E27FC236}">
                <a16:creationId xmlns:a16="http://schemas.microsoft.com/office/drawing/2014/main" id="{D7A73922-BF77-4A18-B347-BC3541A19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1905000"/>
            <a:ext cx="12065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kumimoji="1" lang="zh-CN" altLang="en-US" b="1">
                <a:latin typeface="宋体" panose="02010600030101010101" pitchFamily="2" charset="-122"/>
              </a:rPr>
              <a:t>主要指标</a:t>
            </a:r>
          </a:p>
        </p:txBody>
      </p:sp>
      <p:grpSp>
        <p:nvGrpSpPr>
          <p:cNvPr id="198670" name="Group 14">
            <a:extLst>
              <a:ext uri="{FF2B5EF4-FFF2-40B4-BE49-F238E27FC236}">
                <a16:creationId xmlns:a16="http://schemas.microsoft.com/office/drawing/2014/main" id="{DBBD3527-10A5-4CB3-A6B0-BD5B87DE3E80}"/>
              </a:ext>
            </a:extLst>
          </p:cNvPr>
          <p:cNvGrpSpPr>
            <a:grpSpLocks/>
          </p:cNvGrpSpPr>
          <p:nvPr/>
        </p:nvGrpSpPr>
        <p:grpSpPr bwMode="auto">
          <a:xfrm>
            <a:off x="1600200" y="2500313"/>
            <a:ext cx="7924800" cy="852487"/>
            <a:chOff x="288" y="1344"/>
            <a:chExt cx="4992" cy="537"/>
          </a:xfrm>
        </p:grpSpPr>
        <p:sp>
          <p:nvSpPr>
            <p:cNvPr id="62473" name="Text Box 15">
              <a:extLst>
                <a:ext uri="{FF2B5EF4-FFF2-40B4-BE49-F238E27FC236}">
                  <a16:creationId xmlns:a16="http://schemas.microsoft.com/office/drawing/2014/main" id="{FA51391C-A596-492B-BBD4-18D7BC0D8DB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8" y="1392"/>
              <a:ext cx="49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>
                  <a:latin typeface="宋体" panose="02010600030101010101" pitchFamily="2" charset="-122"/>
                </a:rPr>
                <a:t>电路输出电阻</a:t>
              </a:r>
              <a:r>
                <a:rPr kumimoji="1" lang="zh-CN" altLang="en-US" sz="2400">
                  <a:latin typeface="宋体" panose="02010600030101010101" pitchFamily="2" charset="-122"/>
                </a:rPr>
                <a:t>：</a:t>
              </a:r>
              <a:r>
                <a:rPr kumimoji="1" lang="zh-CN" altLang="en-US" sz="2400">
                  <a:latin typeface="Tahoma" panose="020B0604030504040204" pitchFamily="34" charset="0"/>
                </a:rPr>
                <a:t> </a:t>
              </a:r>
            </a:p>
          </p:txBody>
        </p:sp>
        <p:graphicFrame>
          <p:nvGraphicFramePr>
            <p:cNvPr id="62474" name="Object 16">
              <a:extLst>
                <a:ext uri="{FF2B5EF4-FFF2-40B4-BE49-F238E27FC236}">
                  <a16:creationId xmlns:a16="http://schemas.microsoft.com/office/drawing/2014/main" id="{07E6D006-C48D-4BFE-9154-E7AEB539E5A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112" y="1344"/>
            <a:ext cx="960" cy="5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53" r:id="rId3" imgW="799753" imgH="444307" progId="Equation.3">
                    <p:embed/>
                  </p:oleObj>
                </mc:Choice>
                <mc:Fallback>
                  <p:oleObj r:id="rId3" imgW="799753" imgH="444307" progId="Equation.3">
                    <p:embed/>
                    <p:pic>
                      <p:nvPicPr>
                        <p:cNvPr id="0" name="Object 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12" y="1344"/>
                          <a:ext cx="960" cy="53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8673" name="Group 17">
            <a:extLst>
              <a:ext uri="{FF2B5EF4-FFF2-40B4-BE49-F238E27FC236}">
                <a16:creationId xmlns:a16="http://schemas.microsoft.com/office/drawing/2014/main" id="{0B3041C2-7B12-44CF-AB7A-099973BC8F60}"/>
              </a:ext>
            </a:extLst>
          </p:cNvPr>
          <p:cNvGrpSpPr>
            <a:grpSpLocks/>
          </p:cNvGrpSpPr>
          <p:nvPr/>
        </p:nvGrpSpPr>
        <p:grpSpPr bwMode="auto">
          <a:xfrm>
            <a:off x="1676400" y="3490913"/>
            <a:ext cx="5943600" cy="1096962"/>
            <a:chOff x="336" y="1968"/>
            <a:chExt cx="3744" cy="691"/>
          </a:xfrm>
        </p:grpSpPr>
        <p:sp>
          <p:nvSpPr>
            <p:cNvPr id="62471" name="Text Box 18">
              <a:extLst>
                <a:ext uri="{FF2B5EF4-FFF2-40B4-BE49-F238E27FC236}">
                  <a16:creationId xmlns:a16="http://schemas.microsoft.com/office/drawing/2014/main" id="{5CF09640-3515-476D-9FD0-5531534AAE3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6" y="2064"/>
              <a:ext cx="3744" cy="5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kumimoji="1" lang="zh-CN" altLang="en-US">
                  <a:latin typeface="宋体" panose="02010600030101010101" pitchFamily="2" charset="-122"/>
                </a:rPr>
                <a:t>稳压系数</a:t>
              </a:r>
              <a:r>
                <a:rPr kumimoji="1" lang="en-US" altLang="zh-CN">
                  <a:latin typeface="宋体" panose="02010600030101010101" pitchFamily="2" charset="-122"/>
                </a:rPr>
                <a:t>S</a:t>
              </a:r>
              <a:r>
                <a:rPr kumimoji="1" lang="en-US" altLang="zh-CN" baseline="-30000">
                  <a:latin typeface="Tahoma" panose="020B0604030504040204" pitchFamily="34" charset="0"/>
                </a:rPr>
                <a:t>r</a:t>
              </a:r>
              <a:r>
                <a:rPr kumimoji="1" lang="en-US" altLang="zh-CN">
                  <a:latin typeface="宋体" panose="02010600030101010101" pitchFamily="2" charset="-122"/>
                </a:rPr>
                <a:t>:</a:t>
              </a:r>
              <a:endParaRPr kumimoji="1" lang="en-US" altLang="zh-CN">
                <a:latin typeface="Tahoma" panose="020B0604030504040204" pitchFamily="34" charset="0"/>
              </a:endParaRPr>
            </a:p>
            <a:p>
              <a:pPr eaLnBrk="1" hangingPunct="1">
                <a:spcBef>
                  <a:spcPct val="50000"/>
                </a:spcBef>
              </a:pPr>
              <a:endParaRPr kumimoji="1" lang="en-US" altLang="zh-CN" sz="2400">
                <a:latin typeface="Tahoma" panose="020B0604030504040204" pitchFamily="34" charset="0"/>
              </a:endParaRPr>
            </a:p>
          </p:txBody>
        </p:sp>
        <p:graphicFrame>
          <p:nvGraphicFramePr>
            <p:cNvPr id="62472" name="Object 19">
              <a:extLst>
                <a:ext uri="{FF2B5EF4-FFF2-40B4-BE49-F238E27FC236}">
                  <a16:creationId xmlns:a16="http://schemas.microsoft.com/office/drawing/2014/main" id="{6C83A552-FC77-4A94-9E11-6CC9E1A368A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824" y="1968"/>
            <a:ext cx="1632" cy="5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554" r:id="rId5" imgW="1345616" imgH="444307" progId="Equation.3">
                    <p:embed/>
                  </p:oleObj>
                </mc:Choice>
                <mc:Fallback>
                  <p:oleObj r:id="rId5" imgW="1345616" imgH="444307" progId="Equation.3">
                    <p:embed/>
                    <p:pic>
                      <p:nvPicPr>
                        <p:cNvPr id="0" name="Object 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24" y="1968"/>
                          <a:ext cx="1632" cy="5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98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98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 Box 6">
            <a:extLst>
              <a:ext uri="{FF2B5EF4-FFF2-40B4-BE49-F238E27FC236}">
                <a16:creationId xmlns:a16="http://schemas.microsoft.com/office/drawing/2014/main" id="{82D50BD9-3EBB-467E-BAAB-D3157AD18E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1219200"/>
            <a:ext cx="7848600" cy="405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</a:pPr>
            <a:r>
              <a:rPr kumimoji="1" lang="zh-CN" altLang="en-US" b="1" dirty="0">
                <a:solidFill>
                  <a:srgbClr val="FF0000"/>
                </a:solidFill>
                <a:latin typeface="宋体" panose="02010600030101010101" pitchFamily="2" charset="-122"/>
              </a:rPr>
              <a:t>问题：一个简单的二极管电路</a:t>
            </a:r>
          </a:p>
          <a:p>
            <a:pPr algn="just" eaLnBrk="1" hangingPunct="1">
              <a:spcBef>
                <a:spcPct val="50000"/>
              </a:spcBef>
            </a:pPr>
            <a:endParaRPr kumimoji="1" lang="zh-CN" altLang="en-US" dirty="0">
              <a:solidFill>
                <a:srgbClr val="FF0000"/>
              </a:solidFill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kumimoji="1" lang="zh-CN" altLang="en-US" dirty="0">
                <a:latin typeface="宋体" panose="02010600030101010101" pitchFamily="2" charset="-122"/>
              </a:rPr>
              <a:t>一个二极管电路如图所示，现在我们利用</a:t>
            </a:r>
            <a:r>
              <a:rPr kumimoji="1" lang="en-US" altLang="zh-CN" dirty="0">
                <a:latin typeface="宋体" panose="02010600030101010101" pitchFamily="2" charset="-122"/>
                <a:cs typeface="Times New Roman" panose="02020603050405020304" pitchFamily="18" charset="0"/>
              </a:rPr>
              <a:t>PSpice</a:t>
            </a:r>
            <a:r>
              <a:rPr kumimoji="1" lang="zh-CN" altLang="en-US" dirty="0">
                <a:latin typeface="宋体" panose="02010600030101010101" pitchFamily="2" charset="-122"/>
              </a:rPr>
              <a:t>（或在实验室）给输入端加上正弦信号，看一看，输出端会产生什么样的波形？如果我们用一个电阻替换掉二极管，输出端波形又是什么样的？两种情况下的输出为什么会产生形状上的差别，问题的关键是什么？</a:t>
            </a:r>
            <a:endParaRPr kumimoji="1" lang="zh-CN" altLang="en-US" dirty="0">
              <a:latin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kumimoji="1" lang="zh-CN" altLang="en-US" dirty="0">
                <a:latin typeface="宋体" panose="02010600030101010101" pitchFamily="2" charset="-122"/>
                <a:cs typeface="Times New Roman" panose="02020603050405020304" pitchFamily="18" charset="0"/>
              </a:rPr>
              <a:t>        </a:t>
            </a:r>
          </a:p>
          <a:p>
            <a:pPr algn="just" eaLnBrk="1" hangingPunct="1">
              <a:spcBef>
                <a:spcPct val="50000"/>
              </a:spcBef>
            </a:pPr>
            <a:endParaRPr kumimoji="1" lang="zh-CN" altLang="en-US" dirty="0">
              <a:latin typeface="宋体" panose="02010600030101010101" pitchFamily="2" charset="-122"/>
            </a:endParaRPr>
          </a:p>
          <a:p>
            <a:pPr algn="just" eaLnBrk="1" hangingPunct="1">
              <a:spcBef>
                <a:spcPct val="50000"/>
              </a:spcBef>
            </a:pPr>
            <a:endParaRPr kumimoji="1" lang="zh-CN" altLang="en-US" dirty="0">
              <a:latin typeface="宋体" panose="02010600030101010101" pitchFamily="2" charset="-122"/>
            </a:endParaRPr>
          </a:p>
          <a:p>
            <a:pPr algn="just" eaLnBrk="1" hangingPunct="1">
              <a:spcBef>
                <a:spcPct val="50000"/>
              </a:spcBef>
            </a:pPr>
            <a:endParaRPr kumimoji="1" lang="en-US" altLang="zh-CN" dirty="0">
              <a:latin typeface="宋体" panose="02010600030101010101" pitchFamily="2" charset="-122"/>
            </a:endParaRPr>
          </a:p>
        </p:txBody>
      </p:sp>
      <p:graphicFrame>
        <p:nvGraphicFramePr>
          <p:cNvPr id="8195" name="Object 7">
            <a:extLst>
              <a:ext uri="{FF2B5EF4-FFF2-40B4-BE49-F238E27FC236}">
                <a16:creationId xmlns:a16="http://schemas.microsoft.com/office/drawing/2014/main" id="{94D7EA89-38E7-433A-BB60-9E090EB3A7B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00338" y="3859213"/>
          <a:ext cx="2743200" cy="1397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37" name="图片" r:id="rId3" imgW="1447800" imgH="749300" progId="Word.Picture.8">
                  <p:embed/>
                </p:oleObj>
              </mc:Choice>
              <mc:Fallback>
                <p:oleObj name="图片" r:id="rId3" imgW="1447800" imgH="749300" progId="Word.Picture.8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00338" y="3859213"/>
                        <a:ext cx="2743200" cy="1397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6" name="Text Box 8">
            <a:extLst>
              <a:ext uri="{FF2B5EF4-FFF2-40B4-BE49-F238E27FC236}">
                <a16:creationId xmlns:a16="http://schemas.microsoft.com/office/drawing/2014/main" id="{B23522AC-5513-461A-B9AA-C1D3A99AA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4365625"/>
            <a:ext cx="124460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1800">
                <a:latin typeface="Times New Roman" panose="02020603050405020304" pitchFamily="18" charset="0"/>
              </a:rPr>
              <a:t>D1N4002</a:t>
            </a:r>
          </a:p>
        </p:txBody>
      </p:sp>
      <p:sp>
        <p:nvSpPr>
          <p:cNvPr id="237578" name="Rectangle 10">
            <a:extLst>
              <a:ext uri="{FF2B5EF4-FFF2-40B4-BE49-F238E27FC236}">
                <a16:creationId xmlns:a16="http://schemas.microsoft.com/office/drawing/2014/main" id="{9D52ADC0-39B9-43C3-8CA7-3BA0389CE3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188913"/>
            <a:ext cx="79248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2.1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PN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结的形成及特性</a:t>
            </a:r>
          </a:p>
        </p:txBody>
      </p:sp>
    </p:spTree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3">
            <a:extLst>
              <a:ext uri="{FF2B5EF4-FFF2-40B4-BE49-F238E27FC236}">
                <a16:creationId xmlns:a16="http://schemas.microsoft.com/office/drawing/2014/main" id="{B4C48778-72EE-4B40-B87A-CE07370052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1628775"/>
            <a:ext cx="5905500" cy="2647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latin typeface="Times New Roman" panose="02020603050405020304" pitchFamily="18" charset="0"/>
              </a:rPr>
              <a:t>Ch2</a:t>
            </a:r>
            <a:r>
              <a:rPr kumimoji="1" lang="zh-CN" altLang="en-US" sz="2400" b="1">
                <a:latin typeface="宋体" panose="02010600030101010101" pitchFamily="2" charset="-122"/>
              </a:rPr>
              <a:t>作业：习题</a:t>
            </a:r>
            <a:r>
              <a:rPr kumimoji="1" lang="en-US" altLang="zh-CN" sz="2400" b="1">
                <a:latin typeface="宋体" panose="02010600030101010101" pitchFamily="2" charset="-122"/>
              </a:rPr>
              <a:t>: </a:t>
            </a:r>
            <a:r>
              <a:rPr kumimoji="1" lang="en-US" altLang="zh-CN" sz="2400">
                <a:latin typeface="Times New Roman" panose="02020603050405020304" pitchFamily="18" charset="0"/>
              </a:rPr>
              <a:t>2.5</a:t>
            </a:r>
            <a:r>
              <a:rPr kumimoji="1" lang="zh-CN" altLang="en-US" sz="2400">
                <a:latin typeface="宋体" panose="02010600030101010101" pitchFamily="2" charset="-122"/>
              </a:rPr>
              <a:t>；</a:t>
            </a:r>
            <a:r>
              <a:rPr kumimoji="1" lang="zh-CN" altLang="en-US" sz="2400" b="1">
                <a:latin typeface="宋体" panose="02010600030101010101" pitchFamily="2" charset="-122"/>
              </a:rPr>
              <a:t> </a:t>
            </a:r>
            <a:r>
              <a:rPr kumimoji="1" lang="en-US" altLang="zh-CN" sz="2400">
                <a:latin typeface="Times New Roman" panose="02020603050405020304" pitchFamily="18" charset="0"/>
              </a:rPr>
              <a:t>2.6</a:t>
            </a:r>
            <a:r>
              <a:rPr kumimoji="1" lang="zh-CN" altLang="en-US" sz="2400">
                <a:latin typeface="Times New Roman" panose="02020603050405020304" pitchFamily="18" charset="0"/>
              </a:rPr>
              <a:t>； </a:t>
            </a:r>
            <a:r>
              <a:rPr kumimoji="1" lang="en-US" altLang="zh-CN" sz="2400">
                <a:latin typeface="Times New Roman" panose="02020603050405020304" pitchFamily="18" charset="0"/>
              </a:rPr>
              <a:t>2.8</a:t>
            </a:r>
            <a:r>
              <a:rPr kumimoji="1" lang="zh-CN" altLang="en-US" sz="2400">
                <a:latin typeface="Times New Roman" panose="02020603050405020304" pitchFamily="18" charset="0"/>
              </a:rPr>
              <a:t>；</a:t>
            </a:r>
            <a:endParaRPr kumimoji="1" lang="zh-CN" altLang="en-US" sz="2400">
              <a:latin typeface="宋体" panose="02010600030101010101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宋体" panose="02010600030101010101" pitchFamily="2" charset="-122"/>
              </a:rPr>
              <a:t>          *问题研究</a:t>
            </a:r>
            <a:r>
              <a:rPr kumimoji="1" lang="en-US" altLang="zh-CN" sz="2400" b="1">
                <a:latin typeface="宋体" panose="02010600030101010101" pitchFamily="2" charset="-122"/>
              </a:rPr>
              <a:t>2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latin typeface="宋体" panose="02010600030101010101" pitchFamily="2" charset="-122"/>
              </a:rPr>
              <a:t>          *</a:t>
            </a:r>
            <a:r>
              <a:rPr kumimoji="1" lang="zh-CN" altLang="en-US" sz="2400" b="1">
                <a:latin typeface="宋体" panose="02010600030101010101" pitchFamily="2" charset="-122"/>
              </a:rPr>
              <a:t>小设计</a:t>
            </a:r>
            <a:r>
              <a:rPr kumimoji="1" lang="en-US" altLang="zh-CN" sz="2400" b="1">
                <a:latin typeface="宋体" panose="02010600030101010101" pitchFamily="2" charset="-122"/>
              </a:rPr>
              <a:t>2</a:t>
            </a:r>
            <a:r>
              <a:rPr kumimoji="1" lang="zh-CN" altLang="en-US" sz="2400" b="1">
                <a:latin typeface="宋体" panose="02010600030101010101" pitchFamily="2" charset="-122"/>
              </a:rPr>
              <a:t>、</a:t>
            </a:r>
            <a:r>
              <a:rPr kumimoji="1" lang="en-US" altLang="zh-CN" sz="2400" b="1">
                <a:latin typeface="宋体" panose="02010600030101010101" pitchFamily="2" charset="-122"/>
              </a:rPr>
              <a:t>3</a:t>
            </a:r>
          </a:p>
          <a:p>
            <a:pPr eaLnBrk="1" hangingPunct="1">
              <a:spcBef>
                <a:spcPct val="50000"/>
              </a:spcBef>
            </a:pPr>
            <a:r>
              <a:rPr kumimoji="1" lang="en-US" altLang="zh-CN" sz="2400" b="1" baseline="30000">
                <a:latin typeface="宋体" panose="02010600030101010101" pitchFamily="2" charset="-122"/>
              </a:rPr>
              <a:t>*</a:t>
            </a:r>
            <a:r>
              <a:rPr kumimoji="1" lang="en-US" altLang="zh-CN" sz="2400" b="1">
                <a:latin typeface="宋体" panose="02010600030101010101" pitchFamily="2" charset="-122"/>
              </a:rPr>
              <a:t>Ch3 </a:t>
            </a:r>
            <a:r>
              <a:rPr kumimoji="1" lang="zh-CN" altLang="en-US" sz="2400" b="1">
                <a:latin typeface="宋体" panose="02010600030101010101" pitchFamily="2" charset="-122"/>
              </a:rPr>
              <a:t>问题</a:t>
            </a:r>
            <a:r>
              <a:rPr kumimoji="1" lang="en-US" altLang="zh-CN" sz="2400" b="1">
                <a:latin typeface="宋体" panose="02010600030101010101" pitchFamily="2" charset="-122"/>
              </a:rPr>
              <a:t>2  1</a:t>
            </a:r>
            <a:r>
              <a:rPr kumimoji="1" lang="zh-CN" altLang="en-US" sz="2400" b="1">
                <a:latin typeface="宋体" panose="02010600030101010101" pitchFamily="2" charset="-122"/>
              </a:rPr>
              <a:t>） </a:t>
            </a:r>
            <a:r>
              <a:rPr kumimoji="1" lang="en-US" altLang="zh-CN" sz="2400" b="1">
                <a:latin typeface="宋体" panose="02010600030101010101" pitchFamily="2" charset="-122"/>
              </a:rPr>
              <a:t>4</a:t>
            </a:r>
            <a:r>
              <a:rPr kumimoji="1" lang="zh-CN" altLang="en-US" sz="2400" b="1">
                <a:latin typeface="宋体" panose="02010600030101010101" pitchFamily="2" charset="-122"/>
              </a:rPr>
              <a:t>）</a:t>
            </a: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400" b="1">
                <a:latin typeface="宋体" panose="02010600030101010101" pitchFamily="2" charset="-122"/>
              </a:rPr>
              <a:t>      </a:t>
            </a:r>
          </a:p>
        </p:txBody>
      </p:sp>
      <p:sp>
        <p:nvSpPr>
          <p:cNvPr id="223246" name="Rectangle 14">
            <a:extLst>
              <a:ext uri="{FF2B5EF4-FFF2-40B4-BE49-F238E27FC236}">
                <a16:creationId xmlns:a16="http://schemas.microsoft.com/office/drawing/2014/main" id="{FC0146A1-C939-4CBB-AD91-90C965FA603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79248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</a:p>
        </p:txBody>
      </p:sp>
      <p:sp>
        <p:nvSpPr>
          <p:cNvPr id="63492" name="Text Box 15">
            <a:extLst>
              <a:ext uri="{FF2B5EF4-FFF2-40B4-BE49-F238E27FC236}">
                <a16:creationId xmlns:a16="http://schemas.microsoft.com/office/drawing/2014/main" id="{4DFF0D42-978A-4E79-B0FF-0305FD9735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4365625"/>
            <a:ext cx="7416800" cy="197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ct val="20000"/>
              </a:spcAft>
            </a:pPr>
            <a:r>
              <a:rPr lang="zh-CN" altLang="en-US" b="1">
                <a:latin typeface="Times New Roman" panose="02020603050405020304" pitchFamily="18" charset="0"/>
              </a:rPr>
              <a:t>课外阅读</a:t>
            </a:r>
          </a:p>
          <a:p>
            <a:pPr eaLnBrk="1" hangingPunct="1">
              <a:spcBef>
                <a:spcPct val="20000"/>
              </a:spcBef>
              <a:spcAft>
                <a:spcPct val="20000"/>
              </a:spcAft>
            </a:pPr>
            <a:r>
              <a:rPr lang="zh-CN" altLang="en-US">
                <a:latin typeface="Times New Roman" panose="02020603050405020304" pitchFamily="18" charset="0"/>
              </a:rPr>
              <a:t>      </a:t>
            </a:r>
            <a:r>
              <a:rPr lang="en-US" altLang="zh-CN">
                <a:latin typeface="Times New Roman" panose="02020603050405020304" pitchFamily="18" charset="0"/>
              </a:rPr>
              <a:t>1. LED</a:t>
            </a:r>
          </a:p>
          <a:p>
            <a:pPr eaLnBrk="1" hangingPunct="1">
              <a:spcBef>
                <a:spcPct val="20000"/>
              </a:spcBef>
              <a:spcAft>
                <a:spcPct val="20000"/>
              </a:spcAft>
            </a:pPr>
            <a:r>
              <a:rPr lang="en-US" altLang="zh-CN">
                <a:latin typeface="Times New Roman" panose="02020603050405020304" pitchFamily="18" charset="0"/>
              </a:rPr>
              <a:t>      2. </a:t>
            </a:r>
            <a:r>
              <a:rPr lang="zh-CN" altLang="en-US">
                <a:latin typeface="Times New Roman" panose="02020603050405020304" pitchFamily="18" charset="0"/>
              </a:rPr>
              <a:t>其它二极管（光电二极管、变容二极管、隧道二极管、肖特基二极管）</a:t>
            </a:r>
            <a:endParaRPr lang="zh-CN" altLang="zh-CN">
              <a:latin typeface="Times New Roman" panose="02020603050405020304" pitchFamily="18" charset="0"/>
            </a:endParaRPr>
          </a:p>
          <a:p>
            <a:pPr eaLnBrk="1" hangingPunct="1">
              <a:spcBef>
                <a:spcPct val="20000"/>
              </a:spcBef>
              <a:spcAft>
                <a:spcPct val="20000"/>
              </a:spcAft>
            </a:pPr>
            <a:endParaRPr lang="en-US" altLang="zh-CN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 Box 2">
            <a:extLst>
              <a:ext uri="{FF2B5EF4-FFF2-40B4-BE49-F238E27FC236}">
                <a16:creationId xmlns:a16="http://schemas.microsoft.com/office/drawing/2014/main" id="{A15DDC4C-C5DF-4D6F-B0B1-48880E8632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600" y="3770313"/>
            <a:ext cx="7315200" cy="179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20000"/>
              </a:spcBef>
            </a:pPr>
            <a:r>
              <a:rPr kumimoji="1" lang="zh-CN" altLang="en-US" sz="2400" b="1">
                <a:solidFill>
                  <a:srgbClr val="FF0000"/>
                </a:solidFill>
                <a:latin typeface="Times New Roman" panose="02020603050405020304" pitchFamily="18" charset="0"/>
              </a:rPr>
              <a:t>关键问题</a:t>
            </a:r>
          </a:p>
          <a:p>
            <a:pPr eaLnBrk="1" hangingPunct="1">
              <a:spcBef>
                <a:spcPct val="20000"/>
              </a:spcBef>
              <a:buClr>
                <a:srgbClr val="3333CC"/>
              </a:buClr>
              <a:buSzPct val="90000"/>
              <a:buFont typeface="Wingdings" panose="05000000000000000000" pitchFamily="2" charset="2"/>
              <a:buNone/>
            </a:pPr>
            <a:r>
              <a:rPr kumimoji="1" lang="zh-CN" altLang="en-US" sz="2800">
                <a:solidFill>
                  <a:srgbClr val="FF0000"/>
                </a:solidFill>
                <a:latin typeface="Times New Roman" panose="02020603050405020304" pitchFamily="18" charset="0"/>
              </a:rPr>
              <a:t>     </a:t>
            </a: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什么是二极管的门坎电压</a:t>
            </a:r>
            <a:r>
              <a:rPr kumimoji="1"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>？</a:t>
            </a:r>
          </a:p>
          <a:p>
            <a:pPr eaLnBrk="1" hangingPunct="1">
              <a:spcBef>
                <a:spcPct val="20000"/>
              </a:spcBef>
              <a:buClr>
                <a:srgbClr val="3333CC"/>
              </a:buClr>
              <a:buSzPct val="90000"/>
              <a:buFont typeface="Wingdings" panose="05000000000000000000" pitchFamily="2" charset="2"/>
              <a:buNone/>
            </a:pPr>
            <a:r>
              <a:rPr kumimoji="1" lang="zh-CN" altLang="en-US">
                <a:solidFill>
                  <a:srgbClr val="FF0000"/>
                </a:solidFill>
                <a:latin typeface="Times New Roman" panose="02020603050405020304" pitchFamily="18" charset="0"/>
              </a:rPr>
              <a:t>       为什么使用二极管时要注意不要超过最高反向工作电压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>V</a:t>
            </a:r>
            <a:r>
              <a:rPr kumimoji="1" lang="en-US" altLang="zh-CN" baseline="-30000">
                <a:solidFill>
                  <a:srgbClr val="FF0000"/>
                </a:solidFill>
                <a:latin typeface="Times New Roman" panose="02020603050405020304" pitchFamily="18" charset="0"/>
              </a:rPr>
              <a:t>BR</a:t>
            </a:r>
            <a:r>
              <a:rPr kumimoji="1" lang="en-US" altLang="zh-CN">
                <a:solidFill>
                  <a:srgbClr val="FF0000"/>
                </a:solidFill>
                <a:latin typeface="Times New Roman" panose="02020603050405020304" pitchFamily="18" charset="0"/>
              </a:rPr>
              <a:t> </a:t>
            </a:r>
            <a:r>
              <a:rPr kumimoji="1" lang="zh-CN" altLang="en-US">
                <a:solidFill>
                  <a:srgbClr val="FF0000"/>
                </a:solidFill>
                <a:latin typeface="宋体" panose="02010600030101010101" pitchFamily="2" charset="-122"/>
              </a:rPr>
              <a:t>？</a:t>
            </a:r>
            <a:r>
              <a:rPr kumimoji="1" lang="zh-CN" altLang="en-US" b="1">
                <a:solidFill>
                  <a:srgbClr val="3333CC"/>
                </a:solidFill>
                <a:latin typeface="Times New Roman" panose="02020603050405020304" pitchFamily="18" charset="0"/>
              </a:rPr>
              <a:t> </a:t>
            </a:r>
            <a:endParaRPr kumimoji="1" lang="zh-CN" altLang="en-US" b="1">
              <a:solidFill>
                <a:schemeClr val="tx2"/>
              </a:solidFill>
              <a:latin typeface="仿宋_GB2312" pitchFamily="49" charset="-122"/>
              <a:ea typeface="仿宋_GB2312" pitchFamily="49" charset="-122"/>
            </a:endParaRPr>
          </a:p>
          <a:p>
            <a:pPr eaLnBrk="1" hangingPunct="1">
              <a:spcBef>
                <a:spcPct val="50000"/>
              </a:spcBef>
              <a:buClr>
                <a:srgbClr val="0033CC"/>
              </a:buClr>
              <a:buFont typeface="Wingdings" panose="05000000000000000000" pitchFamily="2" charset="2"/>
              <a:buNone/>
            </a:pPr>
            <a:endParaRPr kumimoji="1" lang="en-US" altLang="zh-CN">
              <a:latin typeface="宋体" panose="02010600030101010101" pitchFamily="2" charset="-122"/>
            </a:endParaRPr>
          </a:p>
        </p:txBody>
      </p:sp>
      <p:sp>
        <p:nvSpPr>
          <p:cNvPr id="9219" name="Text Box 5">
            <a:extLst>
              <a:ext uri="{FF2B5EF4-FFF2-40B4-BE49-F238E27FC236}">
                <a16:creationId xmlns:a16="http://schemas.microsoft.com/office/drawing/2014/main" id="{31E51F76-9557-4F3E-AAA9-B0FE2E655F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0" y="1385888"/>
            <a:ext cx="30480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800" b="1">
                <a:solidFill>
                  <a:srgbClr val="0000FF"/>
                </a:solidFill>
                <a:latin typeface="Times New Roman" panose="02020603050405020304" pitchFamily="18" charset="0"/>
                <a:sym typeface="Symbol" panose="05050102010706020507" pitchFamily="18" charset="2"/>
              </a:rPr>
              <a:t> </a:t>
            </a:r>
            <a:r>
              <a:rPr kumimoji="1" lang="en-US" altLang="zh-CN" sz="2800" b="1">
                <a:solidFill>
                  <a:srgbClr val="3333CC"/>
                </a:solidFill>
                <a:latin typeface="Times New Roman" panose="02020603050405020304" pitchFamily="18" charset="0"/>
              </a:rPr>
              <a:t>2.2 </a:t>
            </a:r>
            <a:r>
              <a:rPr kumimoji="1" lang="zh-CN" altLang="en-US" sz="2800" b="1">
                <a:solidFill>
                  <a:srgbClr val="3333CC"/>
                </a:solidFill>
                <a:latin typeface="Times New Roman" panose="02020603050405020304" pitchFamily="18" charset="0"/>
              </a:rPr>
              <a:t>半导体二极管</a:t>
            </a:r>
          </a:p>
        </p:txBody>
      </p:sp>
      <p:sp>
        <p:nvSpPr>
          <p:cNvPr id="9220" name="Rectangle 7">
            <a:extLst>
              <a:ext uri="{FF2B5EF4-FFF2-40B4-BE49-F238E27FC236}">
                <a16:creationId xmlns:a16="http://schemas.microsoft.com/office/drawing/2014/main" id="{70D21DF1-B428-4D6E-BF28-01627493A3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286000"/>
            <a:ext cx="45720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kumimoji="1"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半导体二极管</a:t>
            </a:r>
          </a:p>
          <a:p>
            <a:pPr eaLnBrk="1" hangingPunct="1">
              <a:spcBef>
                <a:spcPct val="50000"/>
              </a:spcBef>
              <a:buClr>
                <a:srgbClr val="0000CC"/>
              </a:buClr>
              <a:buFont typeface="Wingdings" panose="05000000000000000000" pitchFamily="2" charset="2"/>
              <a:buChar char="Ø"/>
            </a:pPr>
            <a:r>
              <a:rPr kumimoji="1" lang="zh-CN" altLang="en-US" sz="2400" b="1">
                <a:solidFill>
                  <a:srgbClr val="0000CC"/>
                </a:solidFill>
                <a:latin typeface="宋体" panose="02010600030101010101" pitchFamily="2" charset="-122"/>
              </a:rPr>
              <a:t>二极管的伏安特性</a:t>
            </a:r>
            <a:endParaRPr kumimoji="1" lang="zh-CN" altLang="en-US" sz="2400" b="1">
              <a:solidFill>
                <a:srgbClr val="0000CC"/>
              </a:solidFill>
              <a:latin typeface="仿宋_GB2312" pitchFamily="49" charset="-122"/>
              <a:ea typeface="仿宋_GB2312" pitchFamily="49" charset="-122"/>
            </a:endParaRPr>
          </a:p>
        </p:txBody>
      </p:sp>
      <p:sp>
        <p:nvSpPr>
          <p:cNvPr id="155657" name="Rectangle 9">
            <a:extLst>
              <a:ext uri="{FF2B5EF4-FFF2-40B4-BE49-F238E27FC236}">
                <a16:creationId xmlns:a16="http://schemas.microsoft.com/office/drawing/2014/main" id="{7C3DE724-D9F0-4605-9652-2B44CE8758F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90600" y="228600"/>
            <a:ext cx="79248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>
            <a:extLst>
              <a:ext uri="{FF2B5EF4-FFF2-40B4-BE49-F238E27FC236}">
                <a16:creationId xmlns:a16="http://schemas.microsoft.com/office/drawing/2014/main" id="{0271C8D8-BEE9-4D3F-A003-91815EC1EE4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228600"/>
            <a:ext cx="79248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2.2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</a:t>
            </a:r>
          </a:p>
        </p:txBody>
      </p:sp>
      <p:sp>
        <p:nvSpPr>
          <p:cNvPr id="10243" name="Text Box 3">
            <a:extLst>
              <a:ext uri="{FF2B5EF4-FFF2-40B4-BE49-F238E27FC236}">
                <a16:creationId xmlns:a16="http://schemas.microsoft.com/office/drawing/2014/main" id="{ED8D73E0-7F89-4C59-95AA-5360F8B160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1.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半导体二极管</a:t>
            </a:r>
          </a:p>
        </p:txBody>
      </p:sp>
      <p:pic>
        <p:nvPicPr>
          <p:cNvPr id="10244" name="Picture 19" descr="J:\eleccai\ElecCAI\bdt2001\bdt2j\lj\images\sign.gif">
            <a:extLst>
              <a:ext uri="{FF2B5EF4-FFF2-40B4-BE49-F238E27FC236}">
                <a16:creationId xmlns:a16="http://schemas.microsoft.com/office/drawing/2014/main" id="{B8F0D625-DD2B-4B01-9264-4EDF2D8438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631950"/>
            <a:ext cx="3124200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20" descr="http://202.116.65.197/eleccai/course/bdt2001/sw/images/PIC00009%27.jpg">
            <a:extLst>
              <a:ext uri="{FF2B5EF4-FFF2-40B4-BE49-F238E27FC236}">
                <a16:creationId xmlns:a16="http://schemas.microsoft.com/office/drawing/2014/main" id="{0A1CD673-C911-4D71-8404-05B61DC6A3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570288"/>
            <a:ext cx="5410200" cy="2525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Rectangle 23">
            <a:extLst>
              <a:ext uri="{FF2B5EF4-FFF2-40B4-BE49-F238E27FC236}">
                <a16:creationId xmlns:a16="http://schemas.microsoft.com/office/drawing/2014/main" id="{4DEACD5D-279A-4A91-A172-81B4FC3FC2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87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 Box 3">
            <a:extLst>
              <a:ext uri="{FF2B5EF4-FFF2-40B4-BE49-F238E27FC236}">
                <a16:creationId xmlns:a16="http://schemas.microsoft.com/office/drawing/2014/main" id="{CB643F9B-8934-4B57-9699-D12A38A464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914400"/>
            <a:ext cx="670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2.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二极管的</a:t>
            </a:r>
            <a:r>
              <a:rPr kumimoji="1" lang="en-US" altLang="zh-CN" sz="2400" b="1">
                <a:solidFill>
                  <a:srgbClr val="3333CC"/>
                </a:solidFill>
                <a:latin typeface="Times New Roman" panose="02020603050405020304" pitchFamily="18" charset="0"/>
              </a:rPr>
              <a:t>V-I</a:t>
            </a:r>
            <a:r>
              <a:rPr kumimoji="1" lang="zh-CN" altLang="en-US" sz="2400" b="1">
                <a:solidFill>
                  <a:srgbClr val="3333CC"/>
                </a:solidFill>
                <a:latin typeface="Times New Roman" panose="02020603050405020304" pitchFamily="18" charset="0"/>
              </a:rPr>
              <a:t>特性</a:t>
            </a:r>
          </a:p>
        </p:txBody>
      </p:sp>
      <p:graphicFrame>
        <p:nvGraphicFramePr>
          <p:cNvPr id="11267" name="Object 6">
            <a:extLst>
              <a:ext uri="{FF2B5EF4-FFF2-40B4-BE49-F238E27FC236}">
                <a16:creationId xmlns:a16="http://schemas.microsoft.com/office/drawing/2014/main" id="{4E5E31C6-9C13-44AF-A11A-87ACC2DC4E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724454"/>
              </p:ext>
            </p:extLst>
          </p:nvPr>
        </p:nvGraphicFramePr>
        <p:xfrm>
          <a:off x="542925" y="1423988"/>
          <a:ext cx="7824788" cy="445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" name="Document" r:id="rId3" imgW="8659976" imgH="4930909" progId="Word.Document.8">
                  <p:embed/>
                </p:oleObj>
              </mc:Choice>
              <mc:Fallback>
                <p:oleObj name="Document" r:id="rId3" imgW="8659976" imgH="4930909" progId="Word.Document.8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 b="23563"/>
                      <a:stretch>
                        <a:fillRect/>
                      </a:stretch>
                    </p:blipFill>
                    <p:spPr bwMode="auto">
                      <a:xfrm>
                        <a:off x="542925" y="1423988"/>
                        <a:ext cx="7824788" cy="44561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6688" name="Group 16">
            <a:extLst>
              <a:ext uri="{FF2B5EF4-FFF2-40B4-BE49-F238E27FC236}">
                <a16:creationId xmlns:a16="http://schemas.microsoft.com/office/drawing/2014/main" id="{974F09D1-6AC5-4C51-B869-E0B1D61785EA}"/>
              </a:ext>
            </a:extLst>
          </p:cNvPr>
          <p:cNvGrpSpPr>
            <a:grpSpLocks/>
          </p:cNvGrpSpPr>
          <p:nvPr/>
        </p:nvGrpSpPr>
        <p:grpSpPr bwMode="auto">
          <a:xfrm>
            <a:off x="2317750" y="5294313"/>
            <a:ext cx="5638800" cy="582612"/>
            <a:chOff x="1488" y="3435"/>
            <a:chExt cx="3552" cy="367"/>
          </a:xfrm>
        </p:grpSpPr>
        <p:graphicFrame>
          <p:nvGraphicFramePr>
            <p:cNvPr id="11274" name="Object 8">
              <a:extLst>
                <a:ext uri="{FF2B5EF4-FFF2-40B4-BE49-F238E27FC236}">
                  <a16:creationId xmlns:a16="http://schemas.microsoft.com/office/drawing/2014/main" id="{6FEACFFB-2EBC-4E2D-91E3-83AEE1783DC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52" y="3552"/>
            <a:ext cx="624" cy="23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3" name="Equation" r:id="rId5" imgW="571252" imgH="215806" progId="Equation.3">
                    <p:embed/>
                  </p:oleObj>
                </mc:Choice>
                <mc:Fallback>
                  <p:oleObj name="Equation" r:id="rId5" imgW="571252" imgH="215806" progId="Equation.3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52" y="3552"/>
                          <a:ext cx="624" cy="23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5" name="Object 9">
              <a:extLst>
                <a:ext uri="{FF2B5EF4-FFF2-40B4-BE49-F238E27FC236}">
                  <a16:creationId xmlns:a16="http://schemas.microsoft.com/office/drawing/2014/main" id="{358118AB-78C7-4093-8167-3491561E1EF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05" y="3435"/>
            <a:ext cx="782" cy="35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4" name="公式" r:id="rId7" imgW="723586" imgH="330057" progId="Equation.3">
                    <p:embed/>
                  </p:oleObj>
                </mc:Choice>
                <mc:Fallback>
                  <p:oleObj name="公式" r:id="rId7" imgW="723586" imgH="330057" progId="Equation.3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05" y="3435"/>
                          <a:ext cx="782" cy="35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6" name="Text Box 10">
              <a:extLst>
                <a:ext uri="{FF2B5EF4-FFF2-40B4-BE49-F238E27FC236}">
                  <a16:creationId xmlns:a16="http://schemas.microsoft.com/office/drawing/2014/main" id="{6E73E759-8556-4665-B54C-0F623DA802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8" y="3552"/>
              <a:ext cx="355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rgbClr val="3333CC"/>
                </a:buClr>
                <a:buFont typeface="Wingdings" panose="05000000000000000000" pitchFamily="2" charset="2"/>
                <a:buNone/>
              </a:pPr>
              <a:r>
                <a:rPr kumimoji="1" lang="zh-CN" altLang="en-US">
                  <a:latin typeface="宋体" panose="02010600030101010101" pitchFamily="2" charset="-122"/>
                  <a:cs typeface="Times New Roman" panose="02020603050405020304" pitchFamily="18" charset="0"/>
                </a:rPr>
                <a:t>当</a:t>
              </a:r>
              <a:r>
                <a:rPr kumimoji="1" lang="en-US" altLang="zh-CN" i="1">
                  <a:latin typeface="Times New Roman" panose="02020603050405020304" pitchFamily="18" charset="0"/>
                </a:rPr>
                <a:t>v</a:t>
              </a:r>
              <a:r>
                <a:rPr kumimoji="1" lang="en-US" altLang="zh-CN" i="1" baseline="-30000">
                  <a:latin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r>
                <a:rPr kumimoji="1" lang="en-US" altLang="zh-CN">
                  <a:latin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>
                  <a:latin typeface="宋体" panose="02010600030101010101" pitchFamily="2" charset="-122"/>
                  <a:cs typeface="Times New Roman" panose="02020603050405020304" pitchFamily="18" charset="0"/>
                  <a:sym typeface="Symbol" panose="05050102010706020507" pitchFamily="18" charset="2"/>
                </a:rPr>
                <a:t></a:t>
              </a:r>
              <a:r>
                <a:rPr kumimoji="1" lang="en-US" altLang="zh-CN">
                  <a:latin typeface="宋体" panose="02010600030101010101" pitchFamily="2" charset="-122"/>
                  <a:cs typeface="Times New Roman" panose="02020603050405020304" pitchFamily="18" charset="0"/>
                </a:rPr>
                <a:t>0 ,</a:t>
              </a:r>
              <a:r>
                <a:rPr kumimoji="1" lang="zh-CN" altLang="en-US">
                  <a:latin typeface="宋体" panose="02010600030101010101" pitchFamily="2" charset="-122"/>
                  <a:cs typeface="Times New Roman" panose="02020603050405020304" pitchFamily="18" charset="0"/>
                </a:rPr>
                <a:t>且	    时</a:t>
              </a:r>
              <a:r>
                <a:rPr kumimoji="1" lang="en-US" altLang="zh-CN">
                  <a:latin typeface="宋体" panose="02010600030101010101" pitchFamily="2" charset="-122"/>
                </a:rPr>
                <a:t>,</a:t>
              </a:r>
              <a:endParaRPr kumimoji="1" lang="en-US" altLang="zh-CN" b="1">
                <a:latin typeface="宋体" panose="02010600030101010101" pitchFamily="2" charset="-122"/>
              </a:endParaRPr>
            </a:p>
          </p:txBody>
        </p:sp>
      </p:grpSp>
      <p:grpSp>
        <p:nvGrpSpPr>
          <p:cNvPr id="156687" name="Group 15">
            <a:extLst>
              <a:ext uri="{FF2B5EF4-FFF2-40B4-BE49-F238E27FC236}">
                <a16:creationId xmlns:a16="http://schemas.microsoft.com/office/drawing/2014/main" id="{FAF52518-D4AB-4FD1-8C7D-8C1C2E077719}"/>
              </a:ext>
            </a:extLst>
          </p:cNvPr>
          <p:cNvGrpSpPr>
            <a:grpSpLocks/>
          </p:cNvGrpSpPr>
          <p:nvPr/>
        </p:nvGrpSpPr>
        <p:grpSpPr bwMode="auto">
          <a:xfrm>
            <a:off x="2268538" y="6015038"/>
            <a:ext cx="4171950" cy="396875"/>
            <a:chOff x="1308" y="3260"/>
            <a:chExt cx="2628" cy="250"/>
          </a:xfrm>
        </p:grpSpPr>
        <p:graphicFrame>
          <p:nvGraphicFramePr>
            <p:cNvPr id="11271" name="Object 12">
              <a:extLst>
                <a:ext uri="{FF2B5EF4-FFF2-40B4-BE49-F238E27FC236}">
                  <a16:creationId xmlns:a16="http://schemas.microsoft.com/office/drawing/2014/main" id="{9056F2E6-F453-4644-A11E-D8011209CDD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08" y="3282"/>
            <a:ext cx="672" cy="2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5" name="Equation" r:id="rId9" imgW="634449" imgH="215713" progId="Equation.3">
                    <p:embed/>
                  </p:oleObj>
                </mc:Choice>
                <mc:Fallback>
                  <p:oleObj name="Equation" r:id="rId9" imgW="634449" imgH="215713" progId="Equation.3">
                    <p:embed/>
                    <p:pic>
                      <p:nvPicPr>
                        <p:cNvPr id="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3282"/>
                          <a:ext cx="672" cy="22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72" name="Object 13">
              <a:extLst>
                <a:ext uri="{FF2B5EF4-FFF2-40B4-BE49-F238E27FC236}">
                  <a16:creationId xmlns:a16="http://schemas.microsoft.com/office/drawing/2014/main" id="{15B8A12B-966E-4862-9D3B-4805275B993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216" y="3292"/>
            <a:ext cx="720" cy="21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76" name="Equation" r:id="rId11" imgW="774364" imgH="228501" progId="Equation.3">
                    <p:embed/>
                  </p:oleObj>
                </mc:Choice>
                <mc:Fallback>
                  <p:oleObj name="Equation" r:id="rId11" imgW="774364" imgH="228501" progId="Equation.3">
                    <p:embed/>
                    <p:pic>
                      <p:nvPicPr>
                        <p:cNvPr id="0" name="Object 1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3292"/>
                          <a:ext cx="720" cy="21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3" name="Text Box 14">
              <a:extLst>
                <a:ext uri="{FF2B5EF4-FFF2-40B4-BE49-F238E27FC236}">
                  <a16:creationId xmlns:a16="http://schemas.microsoft.com/office/drawing/2014/main" id="{7E705C2D-3FC3-4719-BBA3-6EF3503059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8" y="3260"/>
              <a:ext cx="1988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20000"/>
                </a:spcBef>
                <a:buClr>
                  <a:srgbClr val="3333CC"/>
                </a:buClr>
                <a:buFont typeface="Wingdings" panose="05000000000000000000" pitchFamily="2" charset="2"/>
                <a:buNone/>
              </a:pPr>
              <a:r>
                <a:rPr kumimoji="1" lang="zh-CN" altLang="en-US">
                  <a:latin typeface="宋体" panose="02010600030101010101" pitchFamily="2" charset="-122"/>
                  <a:cs typeface="Times New Roman" panose="02020603050405020304" pitchFamily="18" charset="0"/>
                </a:rPr>
                <a:t>当</a:t>
              </a:r>
              <a:r>
                <a:rPr kumimoji="1" lang="en-US" altLang="zh-CN" i="1">
                  <a:latin typeface="Times New Roman" panose="02020603050405020304" pitchFamily="18" charset="0"/>
                </a:rPr>
                <a:t>v</a:t>
              </a:r>
              <a:r>
                <a:rPr kumimoji="1" lang="en-US" altLang="zh-CN" i="1" baseline="-30000">
                  <a:latin typeface="宋体" panose="02010600030101010101" pitchFamily="2" charset="-122"/>
                  <a:cs typeface="Times New Roman" panose="02020603050405020304" pitchFamily="18" charset="0"/>
                </a:rPr>
                <a:t>D</a:t>
              </a:r>
              <a:r>
                <a:rPr kumimoji="1" lang="en-US" altLang="zh-CN">
                  <a:latin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kumimoji="1" lang="en-US" altLang="zh-CN">
                  <a:latin typeface="宋体" panose="02010600030101010101" pitchFamily="2" charset="-122"/>
                  <a:sym typeface="Symbol" panose="05050102010706020507" pitchFamily="18" charset="2"/>
                </a:rPr>
                <a:t></a:t>
              </a:r>
              <a:r>
                <a:rPr kumimoji="1" lang="en-US" altLang="zh-CN">
                  <a:latin typeface="宋体" panose="02010600030101010101" pitchFamily="2" charset="-122"/>
                  <a:cs typeface="Times New Roman" panose="02020603050405020304" pitchFamily="18" charset="0"/>
                </a:rPr>
                <a:t>0 ,</a:t>
              </a:r>
              <a:r>
                <a:rPr kumimoji="1" lang="zh-CN" altLang="en-US">
                  <a:latin typeface="宋体" panose="02010600030101010101" pitchFamily="2" charset="-122"/>
                  <a:cs typeface="Times New Roman" panose="02020603050405020304" pitchFamily="18" charset="0"/>
                </a:rPr>
                <a:t>且	     时</a:t>
              </a:r>
              <a:r>
                <a:rPr kumimoji="1" lang="zh-CN" altLang="en-US">
                  <a:latin typeface="宋体" panose="02010600030101010101" pitchFamily="2" charset="-122"/>
                </a:rPr>
                <a:t>，</a:t>
              </a:r>
              <a:endParaRPr kumimoji="1" lang="zh-CN" altLang="en-US">
                <a:latin typeface="Tahoma" panose="020B0604030504040204" pitchFamily="34" charset="0"/>
              </a:endParaRPr>
            </a:p>
          </p:txBody>
        </p:sp>
      </p:grpSp>
      <p:sp>
        <p:nvSpPr>
          <p:cNvPr id="156690" name="Rectangle 18">
            <a:extLst>
              <a:ext uri="{FF2B5EF4-FFF2-40B4-BE49-F238E27FC236}">
                <a16:creationId xmlns:a16="http://schemas.microsoft.com/office/drawing/2014/main" id="{3F5FE7C1-7C03-4FE0-BAB2-22E0F7A350C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" y="228600"/>
            <a:ext cx="7924800" cy="533400"/>
          </a:xfrm>
        </p:spPr>
        <p:txBody>
          <a:bodyPr/>
          <a:lstStyle/>
          <a:p>
            <a:pPr eaLnBrk="1" hangingPunct="1">
              <a:defRPr/>
            </a:pP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第二讲 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半导体二极管及常用二极管电路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 </a:t>
            </a:r>
            <a:r>
              <a:rPr kumimoji="1" lang="en-US" altLang="zh-CN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2.2</a:t>
            </a:r>
            <a:r>
              <a:rPr kumimoji="1" lang="zh-CN" altLang="en-US" sz="2000" b="1">
                <a:effectLst>
                  <a:outerShdw blurRad="38100" dist="38100" dir="2700000" algn="tl">
                    <a:srgbClr val="C0C0C0"/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rPr>
              <a:t>半导体二极管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156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2" dur="500"/>
                                        <p:tgtEl>
                                          <p:spTgt spid="156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母版">
  <a:themeElements>
    <a:clrScheme name="母版 16">
      <a:dk1>
        <a:srgbClr val="000000"/>
      </a:dk1>
      <a:lt1>
        <a:srgbClr val="33CC33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ADE2AD"/>
      </a:accent3>
      <a:accent4>
        <a:srgbClr val="000000"/>
      </a:accent4>
      <a:accent5>
        <a:srgbClr val="DAEDEF"/>
      </a:accent5>
      <a:accent6>
        <a:srgbClr val="2D2D8A"/>
      </a:accent6>
      <a:hlink>
        <a:srgbClr val="080808"/>
      </a:hlink>
      <a:folHlink>
        <a:srgbClr val="000000"/>
      </a:folHlink>
    </a:clrScheme>
    <a:fontScheme name="母版">
      <a:majorFont>
        <a:latin typeface="Arial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母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母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母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母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母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母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母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母版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0000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版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F8F8F8"/>
        </a:hlink>
        <a:folHlink>
          <a:srgbClr val="F8F8F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版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80808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母版 16">
        <a:dk1>
          <a:srgbClr val="000000"/>
        </a:dk1>
        <a:lt1>
          <a:srgbClr val="33CC33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ADE2AD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80808"/>
        </a:hlink>
        <a:folHlink>
          <a:srgbClr val="0000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母版 16">
    <a:dk1>
      <a:srgbClr val="000000"/>
    </a:dk1>
    <a:lt1>
      <a:srgbClr val="33CC33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ADE2AD"/>
    </a:accent3>
    <a:accent4>
      <a:srgbClr val="000000"/>
    </a:accent4>
    <a:accent5>
      <a:srgbClr val="DAEDEF"/>
    </a:accent5>
    <a:accent6>
      <a:srgbClr val="2D2D8A"/>
    </a:accent6>
    <a:hlink>
      <a:srgbClr val="080808"/>
    </a:hlink>
    <a:folHlink>
      <a:srgbClr val="000000"/>
    </a:folHlink>
  </a:clrScheme>
</a:themeOverride>
</file>

<file path=ppt/theme/themeOverride2.xml><?xml version="1.0" encoding="utf-8"?>
<a:themeOverride xmlns:a="http://schemas.openxmlformats.org/drawingml/2006/main">
  <a:clrScheme name="母版 16">
    <a:dk1>
      <a:srgbClr val="000000"/>
    </a:dk1>
    <a:lt1>
      <a:srgbClr val="33CC33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ADE2AD"/>
    </a:accent3>
    <a:accent4>
      <a:srgbClr val="000000"/>
    </a:accent4>
    <a:accent5>
      <a:srgbClr val="DAEDEF"/>
    </a:accent5>
    <a:accent6>
      <a:srgbClr val="2D2D8A"/>
    </a:accent6>
    <a:hlink>
      <a:srgbClr val="080808"/>
    </a:hlink>
    <a:folHlink>
      <a:srgbClr val="000000"/>
    </a:folHlink>
  </a:clrScheme>
</a:themeOverride>
</file>

<file path=ppt/theme/themeOverride3.xml><?xml version="1.0" encoding="utf-8"?>
<a:themeOverride xmlns:a="http://schemas.openxmlformats.org/drawingml/2006/main">
  <a:clrScheme name="母版 16">
    <a:dk1>
      <a:srgbClr val="000000"/>
    </a:dk1>
    <a:lt1>
      <a:srgbClr val="33CC33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ADE2AD"/>
    </a:accent3>
    <a:accent4>
      <a:srgbClr val="000000"/>
    </a:accent4>
    <a:accent5>
      <a:srgbClr val="DAEDEF"/>
    </a:accent5>
    <a:accent6>
      <a:srgbClr val="2D2D8A"/>
    </a:accent6>
    <a:hlink>
      <a:srgbClr val="080808"/>
    </a:hlink>
    <a:folHlink>
      <a:srgbClr val="000000"/>
    </a:folHlink>
  </a:clrScheme>
</a:themeOverride>
</file>

<file path=ppt/theme/themeOverride4.xml><?xml version="1.0" encoding="utf-8"?>
<a:themeOverride xmlns:a="http://schemas.openxmlformats.org/drawingml/2006/main">
  <a:clrScheme name="母版 16">
    <a:dk1>
      <a:srgbClr val="000000"/>
    </a:dk1>
    <a:lt1>
      <a:srgbClr val="33CC33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ADE2AD"/>
    </a:accent3>
    <a:accent4>
      <a:srgbClr val="000000"/>
    </a:accent4>
    <a:accent5>
      <a:srgbClr val="DAEDEF"/>
    </a:accent5>
    <a:accent6>
      <a:srgbClr val="2D2D8A"/>
    </a:accent6>
    <a:hlink>
      <a:srgbClr val="080808"/>
    </a:hlink>
    <a:folHlink>
      <a:srgbClr val="000000"/>
    </a:folHlink>
  </a:clrScheme>
</a:themeOverride>
</file>

<file path=ppt/theme/themeOverride5.xml><?xml version="1.0" encoding="utf-8"?>
<a:themeOverride xmlns:a="http://schemas.openxmlformats.org/drawingml/2006/main">
  <a:clrScheme name="母版 16">
    <a:dk1>
      <a:srgbClr val="000000"/>
    </a:dk1>
    <a:lt1>
      <a:srgbClr val="33CC33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ADE2AD"/>
    </a:accent3>
    <a:accent4>
      <a:srgbClr val="000000"/>
    </a:accent4>
    <a:accent5>
      <a:srgbClr val="DAEDEF"/>
    </a:accent5>
    <a:accent6>
      <a:srgbClr val="2D2D8A"/>
    </a:accent6>
    <a:hlink>
      <a:srgbClr val="080808"/>
    </a:hlink>
    <a:folHlink>
      <a:srgbClr val="000000"/>
    </a:folHlink>
  </a:clrScheme>
</a:themeOverride>
</file>

<file path=ppt/theme/themeOverride6.xml><?xml version="1.0" encoding="utf-8"?>
<a:themeOverride xmlns:a="http://schemas.openxmlformats.org/drawingml/2006/main">
  <a:clrScheme name="母版 16">
    <a:dk1>
      <a:srgbClr val="000000"/>
    </a:dk1>
    <a:lt1>
      <a:srgbClr val="33CC33"/>
    </a:lt1>
    <a:dk2>
      <a:srgbClr val="000000"/>
    </a:dk2>
    <a:lt2>
      <a:srgbClr val="808080"/>
    </a:lt2>
    <a:accent1>
      <a:srgbClr val="BBE0E3"/>
    </a:accent1>
    <a:accent2>
      <a:srgbClr val="333399"/>
    </a:accent2>
    <a:accent3>
      <a:srgbClr val="ADE2AD"/>
    </a:accent3>
    <a:accent4>
      <a:srgbClr val="000000"/>
    </a:accent4>
    <a:accent5>
      <a:srgbClr val="DAEDEF"/>
    </a:accent5>
    <a:accent6>
      <a:srgbClr val="2D2D8A"/>
    </a:accent6>
    <a:hlink>
      <a:srgbClr val="080808"/>
    </a:hlink>
    <a:folHlink>
      <a:srgbClr val="0000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12258</TotalTime>
  <Words>3281</Words>
  <Application>Microsoft Office PowerPoint</Application>
  <PresentationFormat>全屏显示(4:3)</PresentationFormat>
  <Paragraphs>376</Paragraphs>
  <Slides>60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11</vt:i4>
      </vt:variant>
      <vt:variant>
        <vt:lpstr>幻灯片标题</vt:lpstr>
      </vt:variant>
      <vt:variant>
        <vt:i4>60</vt:i4>
      </vt:variant>
    </vt:vector>
  </HeadingPairs>
  <TitlesOfParts>
    <vt:vector size="82" baseType="lpstr">
      <vt:lpstr>仿宋_GB2312</vt:lpstr>
      <vt:lpstr>黑体</vt:lpstr>
      <vt:lpstr>隶书</vt:lpstr>
      <vt:lpstr>宋体</vt:lpstr>
      <vt:lpstr>Arial</vt:lpstr>
      <vt:lpstr>Cambria Math</vt:lpstr>
      <vt:lpstr>Symbol</vt:lpstr>
      <vt:lpstr>Tahoma</vt:lpstr>
      <vt:lpstr>Times New Roman</vt:lpstr>
      <vt:lpstr>Wingdings</vt:lpstr>
      <vt:lpstr>母版</vt:lpstr>
      <vt:lpstr>图片</vt:lpstr>
      <vt:lpstr>Equation</vt:lpstr>
      <vt:lpstr>Visio</vt:lpstr>
      <vt:lpstr>Microsoft Word 97 - 2003 文档</vt:lpstr>
      <vt:lpstr>公式</vt:lpstr>
      <vt:lpstr>Image</vt:lpstr>
      <vt:lpstr>Photo Editor 照片</vt:lpstr>
      <vt:lpstr>Picture2</vt:lpstr>
      <vt:lpstr>Equation.3</vt:lpstr>
      <vt:lpstr>Microsoft Word Picture</vt:lpstr>
      <vt:lpstr>MSPhotoEd.3</vt:lpstr>
      <vt:lpstr>PowerPoint 演示文稿</vt:lpstr>
      <vt:lpstr>第二讲 半导体二极管及常用二极管电路</vt:lpstr>
      <vt:lpstr>第二讲 半导体二极管及常用二极管电路 2.1PN结的形成及特性</vt:lpstr>
      <vt:lpstr>第二讲 半导体二极管及常用二极管电路 2.1PN结的形成及特性</vt:lpstr>
      <vt:lpstr>第二讲 半导体二极管及常用二极管电路 2.1PN结的形成及特性</vt:lpstr>
      <vt:lpstr>第二讲 半导体二极管及常用二极管电路 2.1PN结的形成及特性</vt:lpstr>
      <vt:lpstr>第二讲 半导体二极管及常用二极管电路</vt:lpstr>
      <vt:lpstr>第二讲 半导体二极管及常用二极管电路 2.2半导体二极管</vt:lpstr>
      <vt:lpstr>第二讲 半导体二极管及常用二极管电路 2.2半导体二极管</vt:lpstr>
      <vt:lpstr>第二讲 半导体二极管及常用二极管电路 2.2半导体二极管</vt:lpstr>
      <vt:lpstr>第二讲 半导体二极管及常用二极管电路 2.2半导体二极管</vt:lpstr>
      <vt:lpstr>第二讲 半导体二极管及常用二极管电路 2.2半导体二极管</vt:lpstr>
      <vt:lpstr>第二讲 半导体二极管及常用二极管电路 2.2半导体二极管</vt:lpstr>
      <vt:lpstr>第二讲 半导体二极管及常用二极管电路 2.2半导体二极管</vt:lpstr>
      <vt:lpstr>第二讲 半导体二极管及常用二极管电路 2.2半导体二极管</vt:lpstr>
      <vt:lpstr>第二讲 半导体二极管及常用二极管电路</vt:lpstr>
      <vt:lpstr>第二讲 半导体二极管及常用二极管电路2.3二极管的常用模型和分析方法 </vt:lpstr>
      <vt:lpstr>第二讲 半导体二极管及常用二极管电路2.3二极管的常用模型和分析方法 </vt:lpstr>
      <vt:lpstr>第二讲 半导体二极管及常用二极管电路2.3二极管的常用模型和分析方法 </vt:lpstr>
      <vt:lpstr>第二讲 半导体二极管及常用二极管电路2.3二极管的常用模型和分析方法 </vt:lpstr>
      <vt:lpstr>第二讲 半导体二极管及常用二极管电路2.3二极管的常用模型和分析方法 </vt:lpstr>
      <vt:lpstr>第二讲 半导体二极管及常用二极管电路</vt:lpstr>
      <vt:lpstr>第二讲 半导体二极管及常用二极管电路 2.4稳压二极管</vt:lpstr>
      <vt:lpstr>第二讲 半导体二极管及常用二极管电路 2.4稳压二极管</vt:lpstr>
      <vt:lpstr>第二讲 半导体二极管及常用二极管电路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半导体二极管及常用二极管电路 2.5常用二极管电路 </vt:lpstr>
      <vt:lpstr>第二讲 半导体二极管及常用二极管电路</vt:lpstr>
    </vt:vector>
  </TitlesOfParts>
  <Company>sf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Lining</dc:creator>
  <cp:lastModifiedBy>Liu Jingjing</cp:lastModifiedBy>
  <cp:revision>146</cp:revision>
  <dcterms:created xsi:type="dcterms:W3CDTF">2006-02-13T07:45:46Z</dcterms:created>
  <dcterms:modified xsi:type="dcterms:W3CDTF">2020-09-04T01:26:57Z</dcterms:modified>
</cp:coreProperties>
</file>